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sldIdLst>
    <p:sldId id="596" r:id="rId2"/>
    <p:sldId id="958" r:id="rId3"/>
    <p:sldId id="959" r:id="rId4"/>
    <p:sldId id="960" r:id="rId5"/>
    <p:sldId id="961" r:id="rId6"/>
    <p:sldId id="970" r:id="rId7"/>
    <p:sldId id="962" r:id="rId8"/>
    <p:sldId id="963" r:id="rId9"/>
    <p:sldId id="964" r:id="rId10"/>
    <p:sldId id="965" r:id="rId11"/>
    <p:sldId id="971" r:id="rId12"/>
    <p:sldId id="966" r:id="rId13"/>
    <p:sldId id="967" r:id="rId14"/>
    <p:sldId id="972" r:id="rId15"/>
    <p:sldId id="968" r:id="rId16"/>
    <p:sldId id="969" r:id="rId17"/>
    <p:sldId id="973" r:id="rId18"/>
    <p:sldId id="974" r:id="rId19"/>
    <p:sldId id="975" r:id="rId20"/>
    <p:sldId id="977" r:id="rId21"/>
    <p:sldId id="976" r:id="rId22"/>
    <p:sldId id="950" r:id="rId23"/>
    <p:sldId id="951" r:id="rId24"/>
    <p:sldId id="952" r:id="rId25"/>
    <p:sldId id="953" r:id="rId26"/>
    <p:sldId id="954" r:id="rId27"/>
    <p:sldId id="955" r:id="rId28"/>
    <p:sldId id="957" r:id="rId29"/>
    <p:sldId id="956" r:id="rId30"/>
    <p:sldId id="771" r:id="rId31"/>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A00"/>
    <a:srgbClr val="66FF33"/>
    <a:srgbClr val="EA2D00"/>
    <a:srgbClr val="99FF33"/>
    <a:srgbClr val="FFFF00"/>
    <a:srgbClr val="FFFF66"/>
    <a:srgbClr val="66FF66"/>
    <a:srgbClr val="C4E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10" autoAdjust="0"/>
    <p:restoredTop sz="94128" autoAdjust="0"/>
  </p:normalViewPr>
  <p:slideViewPr>
    <p:cSldViewPr>
      <p:cViewPr>
        <p:scale>
          <a:sx n="80" d="100"/>
          <a:sy n="80" d="100"/>
        </p:scale>
        <p:origin x="-70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tr-T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A340427-C68D-4FBF-B519-85610A03D9D4}" type="slidenum">
              <a:rPr lang="tr-TR"/>
              <a:pPr/>
              <a:t>‹#›</a:t>
            </a:fld>
            <a:endParaRPr lang="tr-TR"/>
          </a:p>
        </p:txBody>
      </p:sp>
    </p:spTree>
    <p:extLst>
      <p:ext uri="{BB962C8B-B14F-4D97-AF65-F5344CB8AC3E}">
        <p14:creationId xmlns:p14="http://schemas.microsoft.com/office/powerpoint/2010/main" val="24973796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pPr/>
              <a:t>1</a:t>
            </a:fld>
            <a:endParaRPr lang="tr-T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65597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40427-C68D-4FBF-B519-85610A03D9D4}" type="slidenum">
              <a:rPr lang="tr-TR" smtClean="0"/>
              <a:pPr/>
              <a:t>15</a:t>
            </a:fld>
            <a:endParaRPr lang="tr-TR"/>
          </a:p>
        </p:txBody>
      </p:sp>
    </p:spTree>
    <p:extLst>
      <p:ext uri="{BB962C8B-B14F-4D97-AF65-F5344CB8AC3E}">
        <p14:creationId xmlns:p14="http://schemas.microsoft.com/office/powerpoint/2010/main" val="247158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5596F-6E4E-415C-8547-F1C58999287E}" type="slidenum">
              <a:rPr lang="tr-TR"/>
              <a:pPr/>
              <a:t>30</a:t>
            </a:fld>
            <a:endParaRPr lang="tr-T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tr-TR"/>
              <a:t>aaa</a:t>
            </a:r>
          </a:p>
          <a:p>
            <a:endParaRPr lang="tr-TR"/>
          </a:p>
        </p:txBody>
      </p:sp>
    </p:spTree>
    <p:extLst>
      <p:ext uri="{BB962C8B-B14F-4D97-AF65-F5344CB8AC3E}">
        <p14:creationId xmlns:p14="http://schemas.microsoft.com/office/powerpoint/2010/main" val="327233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Asıl başlık stili için tıklatın</a:t>
            </a:r>
          </a:p>
        </p:txBody>
      </p:sp>
      <p:sp>
        <p:nvSpPr>
          <p:cNvPr id="501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smtClean="0"/>
              <a:t>Asıl alt başlık stilini düzenlemek için tıklatın</a:t>
            </a:r>
          </a:p>
        </p:txBody>
      </p:sp>
      <p:sp>
        <p:nvSpPr>
          <p:cNvPr id="50180" name="Rectangle 4"/>
          <p:cNvSpPr>
            <a:spLocks noGrp="1" noChangeArrowheads="1"/>
          </p:cNvSpPr>
          <p:nvPr>
            <p:ph type="dt" sz="half" idx="2"/>
          </p:nvPr>
        </p:nvSpPr>
        <p:spPr>
          <a:xfrm>
            <a:off x="685800" y="6248400"/>
            <a:ext cx="1905000" cy="457200"/>
          </a:xfrm>
        </p:spPr>
        <p:txBody>
          <a:bodyPr/>
          <a:lstStyle>
            <a:lvl1pPr>
              <a:defRPr/>
            </a:lvl1pPr>
          </a:lstStyle>
          <a:p>
            <a:r>
              <a:rPr lang="tr-TR"/>
              <a:t>Sunum Teknikleri</a:t>
            </a:r>
            <a:endParaRPr lang="en-US"/>
          </a:p>
        </p:txBody>
      </p:sp>
      <p:sp>
        <p:nvSpPr>
          <p:cNvPr id="50181" name="Rectangle 5"/>
          <p:cNvSpPr>
            <a:spLocks noGrp="1" noChangeArrowheads="1"/>
          </p:cNvSpPr>
          <p:nvPr>
            <p:ph type="ftr" sz="quarter" idx="3"/>
          </p:nvPr>
        </p:nvSpPr>
        <p:spPr>
          <a:xfrm>
            <a:off x="3124200" y="6248400"/>
            <a:ext cx="2895600" cy="457200"/>
          </a:xfrm>
        </p:spPr>
        <p:txBody>
          <a:bodyPr/>
          <a:lstStyle>
            <a:lvl1pPr>
              <a:defRPr/>
            </a:lvl1pPr>
          </a:lstStyle>
          <a:p>
            <a:r>
              <a:rPr lang="en-US"/>
              <a:t>Dr. Mustafa DÖRDÜNCÜ mdorduncu@erciyes.edu.tr</a:t>
            </a:r>
          </a:p>
        </p:txBody>
      </p:sp>
      <p:sp>
        <p:nvSpPr>
          <p:cNvPr id="50182" name="Rectangle 6"/>
          <p:cNvSpPr>
            <a:spLocks noGrp="1" noChangeArrowheads="1"/>
          </p:cNvSpPr>
          <p:nvPr>
            <p:ph type="sldNum" sz="quarter" idx="4"/>
          </p:nvPr>
        </p:nvSpPr>
        <p:spPr>
          <a:xfrm>
            <a:off x="6553200" y="6248400"/>
            <a:ext cx="1905000" cy="457200"/>
          </a:xfrm>
        </p:spPr>
        <p:txBody>
          <a:bodyPr/>
          <a:lstStyle>
            <a:lvl1pPr>
              <a:defRPr/>
            </a:lvl1pPr>
          </a:lstStyle>
          <a:p>
            <a:fld id="{4F950BD5-98B6-4427-AF55-4200186D8DA2}" type="slidenum">
              <a:rPr lang="en-US"/>
              <a:pPr/>
              <a:t>‹#›</a:t>
            </a:fld>
            <a:endParaRPr lang="en-US"/>
          </a:p>
        </p:txBody>
      </p:sp>
      <p:sp>
        <p:nvSpPr>
          <p:cNvPr id="50183"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r>
              <a:rPr lang="tr-TR"/>
              <a:t>Sunum Teknikleri</a:t>
            </a:r>
            <a:endParaRPr lang="en-US"/>
          </a:p>
        </p:txBody>
      </p:sp>
      <p:sp>
        <p:nvSpPr>
          <p:cNvPr id="5" name="Altbilgi Yer Tutucusu 4"/>
          <p:cNvSpPr>
            <a:spLocks noGrp="1"/>
          </p:cNvSpPr>
          <p:nvPr>
            <p:ph type="ftr" sz="quarter" idx="11"/>
          </p:nvPr>
        </p:nvSpPr>
        <p:spPr/>
        <p:txBody>
          <a:bodyPr/>
          <a:lstStyle>
            <a:lvl1pPr>
              <a:defRPr/>
            </a:lvl1pPr>
          </a:lstStyle>
          <a:p>
            <a:r>
              <a:rPr lang="en-US"/>
              <a:t>Dr. Mustafa DÖRDÜNCÜ mdorduncu@erciyes.edu.tr</a:t>
            </a:r>
          </a:p>
        </p:txBody>
      </p:sp>
      <p:sp>
        <p:nvSpPr>
          <p:cNvPr id="6" name="Slayt Numarası Yer Tutucusu 5"/>
          <p:cNvSpPr>
            <a:spLocks noGrp="1"/>
          </p:cNvSpPr>
          <p:nvPr>
            <p:ph type="sldNum" sz="quarter" idx="12"/>
          </p:nvPr>
        </p:nvSpPr>
        <p:spPr/>
        <p:txBody>
          <a:bodyPr/>
          <a:lstStyle>
            <a:lvl1pPr>
              <a:defRPr/>
            </a:lvl1pPr>
          </a:lstStyle>
          <a:p>
            <a:fld id="{474F0042-AB05-4578-8EF5-80C01FAB84A4}" type="slidenum">
              <a:rPr lang="en-US"/>
              <a:pPr/>
              <a:t>‹#›</a:t>
            </a:fld>
            <a:endParaRPr lang="en-US"/>
          </a:p>
        </p:txBody>
      </p:sp>
    </p:spTree>
    <p:extLst>
      <p:ext uri="{BB962C8B-B14F-4D97-AF65-F5344CB8AC3E}">
        <p14:creationId xmlns:p14="http://schemas.microsoft.com/office/powerpoint/2010/main" val="409390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73838" y="304800"/>
            <a:ext cx="2001837" cy="5715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566738" y="304800"/>
            <a:ext cx="5854700" cy="5715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r>
              <a:rPr lang="tr-TR"/>
              <a:t>Sunum Teknikleri</a:t>
            </a:r>
            <a:endParaRPr lang="en-US"/>
          </a:p>
        </p:txBody>
      </p:sp>
      <p:sp>
        <p:nvSpPr>
          <p:cNvPr id="5" name="Altbilgi Yer Tutucusu 4"/>
          <p:cNvSpPr>
            <a:spLocks noGrp="1"/>
          </p:cNvSpPr>
          <p:nvPr>
            <p:ph type="ftr" sz="quarter" idx="11"/>
          </p:nvPr>
        </p:nvSpPr>
        <p:spPr/>
        <p:txBody>
          <a:bodyPr/>
          <a:lstStyle>
            <a:lvl1pPr>
              <a:defRPr/>
            </a:lvl1pPr>
          </a:lstStyle>
          <a:p>
            <a:r>
              <a:rPr lang="en-US"/>
              <a:t>Dr. Mustafa DÖRDÜNCÜ mdorduncu@erciyes.edu.tr</a:t>
            </a:r>
          </a:p>
        </p:txBody>
      </p:sp>
      <p:sp>
        <p:nvSpPr>
          <p:cNvPr id="6" name="Slayt Numarası Yer Tutucusu 5"/>
          <p:cNvSpPr>
            <a:spLocks noGrp="1"/>
          </p:cNvSpPr>
          <p:nvPr>
            <p:ph type="sldNum" sz="quarter" idx="12"/>
          </p:nvPr>
        </p:nvSpPr>
        <p:spPr/>
        <p:txBody>
          <a:bodyPr/>
          <a:lstStyle>
            <a:lvl1pPr>
              <a:defRPr/>
            </a:lvl1pPr>
          </a:lstStyle>
          <a:p>
            <a:fld id="{872E946D-2F45-427A-90AC-DFE430151FCA}" type="slidenum">
              <a:rPr lang="en-US"/>
              <a:pPr/>
              <a:t>‹#›</a:t>
            </a:fld>
            <a:endParaRPr lang="en-US"/>
          </a:p>
        </p:txBody>
      </p:sp>
    </p:spTree>
    <p:extLst>
      <p:ext uri="{BB962C8B-B14F-4D97-AF65-F5344CB8AC3E}">
        <p14:creationId xmlns:p14="http://schemas.microsoft.com/office/powerpoint/2010/main" val="366584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566738" y="304800"/>
            <a:ext cx="8008937"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609600" y="6245225"/>
            <a:ext cx="1981200" cy="476250"/>
          </a:xfrm>
        </p:spPr>
        <p:txBody>
          <a:bodyPr/>
          <a:lstStyle>
            <a:lvl1pPr>
              <a:defRPr/>
            </a:lvl1pPr>
          </a:lstStyle>
          <a:p>
            <a:r>
              <a:rPr lang="tr-TR"/>
              <a:t>Sunum Teknikleri</a:t>
            </a:r>
            <a:endParaRPr lang="en-US"/>
          </a:p>
        </p:txBody>
      </p:sp>
      <p:sp>
        <p:nvSpPr>
          <p:cNvPr id="4" name="Altbilgi Yer Tutucusu 3"/>
          <p:cNvSpPr>
            <a:spLocks noGrp="1"/>
          </p:cNvSpPr>
          <p:nvPr>
            <p:ph type="ftr" sz="quarter" idx="11"/>
          </p:nvPr>
        </p:nvSpPr>
        <p:spPr>
          <a:xfrm>
            <a:off x="3124200" y="6245225"/>
            <a:ext cx="2895600" cy="476250"/>
          </a:xfrm>
        </p:spPr>
        <p:txBody>
          <a:bodyPr/>
          <a:lstStyle>
            <a:lvl1pPr>
              <a:defRPr/>
            </a:lvl1pPr>
          </a:lstStyle>
          <a:p>
            <a:r>
              <a:rPr lang="en-US"/>
              <a:t>Dr. Mustafa DÖRDÜNCÜ mdorduncu@erciyes.edu.tr</a:t>
            </a:r>
          </a:p>
        </p:txBody>
      </p:sp>
      <p:sp>
        <p:nvSpPr>
          <p:cNvPr id="5" name="Slayt Numarası Yer Tutucusu 4"/>
          <p:cNvSpPr>
            <a:spLocks noGrp="1"/>
          </p:cNvSpPr>
          <p:nvPr>
            <p:ph type="sldNum" sz="quarter" idx="12"/>
          </p:nvPr>
        </p:nvSpPr>
        <p:spPr>
          <a:xfrm>
            <a:off x="6553200" y="6245225"/>
            <a:ext cx="1981200" cy="476250"/>
          </a:xfrm>
        </p:spPr>
        <p:txBody>
          <a:bodyPr/>
          <a:lstStyle>
            <a:lvl1pPr>
              <a:defRPr/>
            </a:lvl1pPr>
          </a:lstStyle>
          <a:p>
            <a:fld id="{FC94D641-1F36-4E0B-82D3-2E221C047C04}" type="slidenum">
              <a:rPr lang="en-US"/>
              <a:pPr/>
              <a:t>‹#›</a:t>
            </a:fld>
            <a:endParaRPr lang="en-US"/>
          </a:p>
        </p:txBody>
      </p:sp>
    </p:spTree>
    <p:extLst>
      <p:ext uri="{BB962C8B-B14F-4D97-AF65-F5344CB8AC3E}">
        <p14:creationId xmlns:p14="http://schemas.microsoft.com/office/powerpoint/2010/main" val="179492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74675" y="304800"/>
            <a:ext cx="8001000" cy="121602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3438" y="17526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3438" y="3962400"/>
            <a:ext cx="3924300" cy="205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609600" y="6245225"/>
            <a:ext cx="1981200" cy="476250"/>
          </a:xfrm>
        </p:spPr>
        <p:txBody>
          <a:bodyPr/>
          <a:lstStyle>
            <a:lvl1pPr>
              <a:defRPr/>
            </a:lvl1pPr>
          </a:lstStyle>
          <a:p>
            <a:r>
              <a:rPr lang="tr-TR"/>
              <a:t>Sunum Teknikleri</a:t>
            </a:r>
            <a:endParaRPr lang="en-US"/>
          </a:p>
        </p:txBody>
      </p:sp>
      <p:sp>
        <p:nvSpPr>
          <p:cNvPr id="7" name="Altbilgi Yer Tutucusu 6"/>
          <p:cNvSpPr>
            <a:spLocks noGrp="1"/>
          </p:cNvSpPr>
          <p:nvPr>
            <p:ph type="ftr" sz="quarter" idx="11"/>
          </p:nvPr>
        </p:nvSpPr>
        <p:spPr>
          <a:xfrm>
            <a:off x="3124200" y="6245225"/>
            <a:ext cx="2895600" cy="476250"/>
          </a:xfrm>
        </p:spPr>
        <p:txBody>
          <a:bodyPr/>
          <a:lstStyle>
            <a:lvl1pPr>
              <a:defRPr/>
            </a:lvl1pPr>
          </a:lstStyle>
          <a:p>
            <a:r>
              <a:rPr lang="en-US"/>
              <a:t>Dr. Mustafa DÖRDÜNCÜ mdorduncu@erciyes.edu.tr</a:t>
            </a:r>
          </a:p>
        </p:txBody>
      </p:sp>
      <p:sp>
        <p:nvSpPr>
          <p:cNvPr id="8" name="Slayt Numarası Yer Tutucusu 7"/>
          <p:cNvSpPr>
            <a:spLocks noGrp="1"/>
          </p:cNvSpPr>
          <p:nvPr>
            <p:ph type="sldNum" sz="quarter" idx="12"/>
          </p:nvPr>
        </p:nvSpPr>
        <p:spPr>
          <a:xfrm>
            <a:off x="6553200" y="6245225"/>
            <a:ext cx="1981200" cy="476250"/>
          </a:xfrm>
        </p:spPr>
        <p:txBody>
          <a:bodyPr/>
          <a:lstStyle>
            <a:lvl1pPr>
              <a:defRPr/>
            </a:lvl1pPr>
          </a:lstStyle>
          <a:p>
            <a:fld id="{FE3BCDA3-A7F9-48A8-B4B0-EDD34B5E8981}" type="slidenum">
              <a:rPr lang="en-US"/>
              <a:pPr/>
              <a:t>‹#›</a:t>
            </a:fld>
            <a:endParaRPr lang="en-US"/>
          </a:p>
        </p:txBody>
      </p:sp>
    </p:spTree>
    <p:extLst>
      <p:ext uri="{BB962C8B-B14F-4D97-AF65-F5344CB8AC3E}">
        <p14:creationId xmlns:p14="http://schemas.microsoft.com/office/powerpoint/2010/main" val="178474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74675" y="304800"/>
            <a:ext cx="8001000" cy="121602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5667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3438" y="1752600"/>
            <a:ext cx="39243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1981200" cy="476250"/>
          </a:xfrm>
        </p:spPr>
        <p:txBody>
          <a:bodyPr/>
          <a:lstStyle>
            <a:lvl1pPr>
              <a:defRPr/>
            </a:lvl1pPr>
          </a:lstStyle>
          <a:p>
            <a:r>
              <a:rPr lang="tr-TR"/>
              <a:t>Sunum Teknikleri</a:t>
            </a:r>
            <a:endParaRPr lang="en-US"/>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en-US"/>
              <a:t>Dr. Mustafa DÖRDÜNCÜ mdorduncu@erciyes.edu.tr</a:t>
            </a:r>
          </a:p>
        </p:txBody>
      </p:sp>
      <p:sp>
        <p:nvSpPr>
          <p:cNvPr id="7" name="Slayt Numarası Yer Tutucusu 6"/>
          <p:cNvSpPr>
            <a:spLocks noGrp="1"/>
          </p:cNvSpPr>
          <p:nvPr>
            <p:ph type="sldNum" sz="quarter" idx="12"/>
          </p:nvPr>
        </p:nvSpPr>
        <p:spPr>
          <a:xfrm>
            <a:off x="6553200" y="6245225"/>
            <a:ext cx="1981200" cy="476250"/>
          </a:xfrm>
        </p:spPr>
        <p:txBody>
          <a:bodyPr/>
          <a:lstStyle>
            <a:lvl1pPr>
              <a:defRPr/>
            </a:lvl1pPr>
          </a:lstStyle>
          <a:p>
            <a:fld id="{494BF219-3CC9-4453-8841-2048DC4924E8}" type="slidenum">
              <a:rPr lang="en-US"/>
              <a:pPr/>
              <a:t>‹#›</a:t>
            </a:fld>
            <a:endParaRPr lang="en-US"/>
          </a:p>
        </p:txBody>
      </p:sp>
    </p:spTree>
    <p:extLst>
      <p:ext uri="{BB962C8B-B14F-4D97-AF65-F5344CB8AC3E}">
        <p14:creationId xmlns:p14="http://schemas.microsoft.com/office/powerpoint/2010/main" val="376322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r>
              <a:rPr lang="tr-TR"/>
              <a:t>Sunum Teknikleri</a:t>
            </a:r>
            <a:endParaRPr lang="en-US"/>
          </a:p>
        </p:txBody>
      </p:sp>
      <p:sp>
        <p:nvSpPr>
          <p:cNvPr id="5" name="Altbilgi Yer Tutucusu 4"/>
          <p:cNvSpPr>
            <a:spLocks noGrp="1"/>
          </p:cNvSpPr>
          <p:nvPr>
            <p:ph type="ftr" sz="quarter" idx="11"/>
          </p:nvPr>
        </p:nvSpPr>
        <p:spPr/>
        <p:txBody>
          <a:bodyPr/>
          <a:lstStyle>
            <a:lvl1pPr>
              <a:defRPr/>
            </a:lvl1pPr>
          </a:lstStyle>
          <a:p>
            <a:r>
              <a:rPr lang="en-US"/>
              <a:t>Dr. Mustafa DÖRDÜNCÜ mdorduncu@erciyes.edu.tr</a:t>
            </a:r>
          </a:p>
        </p:txBody>
      </p:sp>
      <p:sp>
        <p:nvSpPr>
          <p:cNvPr id="6" name="Slayt Numarası Yer Tutucusu 5"/>
          <p:cNvSpPr>
            <a:spLocks noGrp="1"/>
          </p:cNvSpPr>
          <p:nvPr>
            <p:ph type="sldNum" sz="quarter" idx="12"/>
          </p:nvPr>
        </p:nvSpPr>
        <p:spPr/>
        <p:txBody>
          <a:bodyPr/>
          <a:lstStyle>
            <a:lvl1pPr>
              <a:defRPr/>
            </a:lvl1pPr>
          </a:lstStyle>
          <a:p>
            <a:fld id="{1FF0C42B-938C-4867-A3AA-49984040DB1D}" type="slidenum">
              <a:rPr lang="en-US"/>
              <a:pPr/>
              <a:t>‹#›</a:t>
            </a:fld>
            <a:endParaRPr lang="en-US"/>
          </a:p>
        </p:txBody>
      </p:sp>
    </p:spTree>
    <p:extLst>
      <p:ext uri="{BB962C8B-B14F-4D97-AF65-F5344CB8AC3E}">
        <p14:creationId xmlns:p14="http://schemas.microsoft.com/office/powerpoint/2010/main" val="98341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r>
              <a:rPr lang="tr-TR"/>
              <a:t>Sunum Teknikleri</a:t>
            </a:r>
            <a:endParaRPr lang="en-US"/>
          </a:p>
        </p:txBody>
      </p:sp>
      <p:sp>
        <p:nvSpPr>
          <p:cNvPr id="5" name="Altbilgi Yer Tutucusu 4"/>
          <p:cNvSpPr>
            <a:spLocks noGrp="1"/>
          </p:cNvSpPr>
          <p:nvPr>
            <p:ph type="ftr" sz="quarter" idx="11"/>
          </p:nvPr>
        </p:nvSpPr>
        <p:spPr/>
        <p:txBody>
          <a:bodyPr/>
          <a:lstStyle>
            <a:lvl1pPr>
              <a:defRPr/>
            </a:lvl1pPr>
          </a:lstStyle>
          <a:p>
            <a:r>
              <a:rPr lang="en-US"/>
              <a:t>Dr. Mustafa DÖRDÜNCÜ mdorduncu@erciyes.edu.tr</a:t>
            </a:r>
          </a:p>
        </p:txBody>
      </p:sp>
      <p:sp>
        <p:nvSpPr>
          <p:cNvPr id="6" name="Slayt Numarası Yer Tutucusu 5"/>
          <p:cNvSpPr>
            <a:spLocks noGrp="1"/>
          </p:cNvSpPr>
          <p:nvPr>
            <p:ph type="sldNum" sz="quarter" idx="12"/>
          </p:nvPr>
        </p:nvSpPr>
        <p:spPr/>
        <p:txBody>
          <a:bodyPr/>
          <a:lstStyle>
            <a:lvl1pPr>
              <a:defRPr/>
            </a:lvl1pPr>
          </a:lstStyle>
          <a:p>
            <a:fld id="{3907B182-A6E9-400D-824E-967809807653}" type="slidenum">
              <a:rPr lang="en-US"/>
              <a:pPr/>
              <a:t>‹#›</a:t>
            </a:fld>
            <a:endParaRPr lang="en-US"/>
          </a:p>
        </p:txBody>
      </p:sp>
    </p:spTree>
    <p:extLst>
      <p:ext uri="{BB962C8B-B14F-4D97-AF65-F5344CB8AC3E}">
        <p14:creationId xmlns:p14="http://schemas.microsoft.com/office/powerpoint/2010/main" val="405582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r>
              <a:rPr lang="tr-TR"/>
              <a:t>Sunum Teknikleri</a:t>
            </a:r>
            <a:endParaRPr lang="en-US"/>
          </a:p>
        </p:txBody>
      </p:sp>
      <p:sp>
        <p:nvSpPr>
          <p:cNvPr id="6" name="Altbilgi Yer Tutucusu 5"/>
          <p:cNvSpPr>
            <a:spLocks noGrp="1"/>
          </p:cNvSpPr>
          <p:nvPr>
            <p:ph type="ftr" sz="quarter" idx="11"/>
          </p:nvPr>
        </p:nvSpPr>
        <p:spPr/>
        <p:txBody>
          <a:bodyPr/>
          <a:lstStyle>
            <a:lvl1pPr>
              <a:defRPr/>
            </a:lvl1pPr>
          </a:lstStyle>
          <a:p>
            <a:r>
              <a:rPr lang="en-US"/>
              <a:t>Dr. Mustafa DÖRDÜNCÜ mdorduncu@erciyes.edu.tr</a:t>
            </a:r>
          </a:p>
        </p:txBody>
      </p:sp>
      <p:sp>
        <p:nvSpPr>
          <p:cNvPr id="7" name="Slayt Numarası Yer Tutucusu 6"/>
          <p:cNvSpPr>
            <a:spLocks noGrp="1"/>
          </p:cNvSpPr>
          <p:nvPr>
            <p:ph type="sldNum" sz="quarter" idx="12"/>
          </p:nvPr>
        </p:nvSpPr>
        <p:spPr/>
        <p:txBody>
          <a:bodyPr/>
          <a:lstStyle>
            <a:lvl1pPr>
              <a:defRPr/>
            </a:lvl1pPr>
          </a:lstStyle>
          <a:p>
            <a:fld id="{C5606E8F-1B67-4E6E-B1D3-5294987BD5FA}" type="slidenum">
              <a:rPr lang="en-US"/>
              <a:pPr/>
              <a:t>‹#›</a:t>
            </a:fld>
            <a:endParaRPr lang="en-US"/>
          </a:p>
        </p:txBody>
      </p:sp>
    </p:spTree>
    <p:extLst>
      <p:ext uri="{BB962C8B-B14F-4D97-AF65-F5344CB8AC3E}">
        <p14:creationId xmlns:p14="http://schemas.microsoft.com/office/powerpoint/2010/main" val="410107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r>
              <a:rPr lang="tr-TR"/>
              <a:t>Sunum Teknikleri</a:t>
            </a:r>
            <a:endParaRPr lang="en-US"/>
          </a:p>
        </p:txBody>
      </p:sp>
      <p:sp>
        <p:nvSpPr>
          <p:cNvPr id="8" name="Altbilgi Yer Tutucusu 7"/>
          <p:cNvSpPr>
            <a:spLocks noGrp="1"/>
          </p:cNvSpPr>
          <p:nvPr>
            <p:ph type="ftr" sz="quarter" idx="11"/>
          </p:nvPr>
        </p:nvSpPr>
        <p:spPr/>
        <p:txBody>
          <a:bodyPr/>
          <a:lstStyle>
            <a:lvl1pPr>
              <a:defRPr/>
            </a:lvl1pPr>
          </a:lstStyle>
          <a:p>
            <a:r>
              <a:rPr lang="en-US"/>
              <a:t>Dr. Mustafa DÖRDÜNCÜ mdorduncu@erciyes.edu.tr</a:t>
            </a:r>
          </a:p>
        </p:txBody>
      </p:sp>
      <p:sp>
        <p:nvSpPr>
          <p:cNvPr id="9" name="Slayt Numarası Yer Tutucusu 8"/>
          <p:cNvSpPr>
            <a:spLocks noGrp="1"/>
          </p:cNvSpPr>
          <p:nvPr>
            <p:ph type="sldNum" sz="quarter" idx="12"/>
          </p:nvPr>
        </p:nvSpPr>
        <p:spPr/>
        <p:txBody>
          <a:bodyPr/>
          <a:lstStyle>
            <a:lvl1pPr>
              <a:defRPr/>
            </a:lvl1pPr>
          </a:lstStyle>
          <a:p>
            <a:fld id="{BEE5818D-4B51-4990-A9DB-5BE1726B16B4}" type="slidenum">
              <a:rPr lang="en-US"/>
              <a:pPr/>
              <a:t>‹#›</a:t>
            </a:fld>
            <a:endParaRPr lang="en-US"/>
          </a:p>
        </p:txBody>
      </p:sp>
    </p:spTree>
    <p:extLst>
      <p:ext uri="{BB962C8B-B14F-4D97-AF65-F5344CB8AC3E}">
        <p14:creationId xmlns:p14="http://schemas.microsoft.com/office/powerpoint/2010/main" val="168827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r>
              <a:rPr lang="tr-TR"/>
              <a:t>Sunum Teknikleri</a:t>
            </a:r>
            <a:endParaRPr lang="en-US"/>
          </a:p>
        </p:txBody>
      </p:sp>
      <p:sp>
        <p:nvSpPr>
          <p:cNvPr id="4" name="Altbilgi Yer Tutucusu 3"/>
          <p:cNvSpPr>
            <a:spLocks noGrp="1"/>
          </p:cNvSpPr>
          <p:nvPr>
            <p:ph type="ftr" sz="quarter" idx="11"/>
          </p:nvPr>
        </p:nvSpPr>
        <p:spPr/>
        <p:txBody>
          <a:bodyPr/>
          <a:lstStyle>
            <a:lvl1pPr>
              <a:defRPr/>
            </a:lvl1pPr>
          </a:lstStyle>
          <a:p>
            <a:r>
              <a:rPr lang="en-US"/>
              <a:t>Dr. Mustafa DÖRDÜNCÜ mdorduncu@erciyes.edu.tr</a:t>
            </a:r>
          </a:p>
        </p:txBody>
      </p:sp>
      <p:sp>
        <p:nvSpPr>
          <p:cNvPr id="5" name="Slayt Numarası Yer Tutucusu 4"/>
          <p:cNvSpPr>
            <a:spLocks noGrp="1"/>
          </p:cNvSpPr>
          <p:nvPr>
            <p:ph type="sldNum" sz="quarter" idx="12"/>
          </p:nvPr>
        </p:nvSpPr>
        <p:spPr/>
        <p:txBody>
          <a:bodyPr/>
          <a:lstStyle>
            <a:lvl1pPr>
              <a:defRPr/>
            </a:lvl1pPr>
          </a:lstStyle>
          <a:p>
            <a:fld id="{D073FEEA-BD37-4068-BE15-4D1FB71C9E59}" type="slidenum">
              <a:rPr lang="en-US"/>
              <a:pPr/>
              <a:t>‹#›</a:t>
            </a:fld>
            <a:endParaRPr lang="en-US"/>
          </a:p>
        </p:txBody>
      </p:sp>
    </p:spTree>
    <p:extLst>
      <p:ext uri="{BB962C8B-B14F-4D97-AF65-F5344CB8AC3E}">
        <p14:creationId xmlns:p14="http://schemas.microsoft.com/office/powerpoint/2010/main" val="220137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r>
              <a:rPr lang="tr-TR"/>
              <a:t>Sunum Teknikleri</a:t>
            </a:r>
            <a:endParaRPr lang="en-US"/>
          </a:p>
        </p:txBody>
      </p:sp>
      <p:sp>
        <p:nvSpPr>
          <p:cNvPr id="3" name="Altbilgi Yer Tutucusu 2"/>
          <p:cNvSpPr>
            <a:spLocks noGrp="1"/>
          </p:cNvSpPr>
          <p:nvPr>
            <p:ph type="ftr" sz="quarter" idx="11"/>
          </p:nvPr>
        </p:nvSpPr>
        <p:spPr/>
        <p:txBody>
          <a:bodyPr/>
          <a:lstStyle>
            <a:lvl1pPr>
              <a:defRPr/>
            </a:lvl1pPr>
          </a:lstStyle>
          <a:p>
            <a:r>
              <a:rPr lang="en-US"/>
              <a:t>Dr. Mustafa DÖRDÜNCÜ mdorduncu@erciyes.edu.tr</a:t>
            </a:r>
          </a:p>
        </p:txBody>
      </p:sp>
      <p:sp>
        <p:nvSpPr>
          <p:cNvPr id="4" name="Slayt Numarası Yer Tutucusu 3"/>
          <p:cNvSpPr>
            <a:spLocks noGrp="1"/>
          </p:cNvSpPr>
          <p:nvPr>
            <p:ph type="sldNum" sz="quarter" idx="12"/>
          </p:nvPr>
        </p:nvSpPr>
        <p:spPr/>
        <p:txBody>
          <a:bodyPr/>
          <a:lstStyle>
            <a:lvl1pPr>
              <a:defRPr/>
            </a:lvl1pPr>
          </a:lstStyle>
          <a:p>
            <a:fld id="{106BDB9A-A015-4567-9ECF-F5515859B89E}" type="slidenum">
              <a:rPr lang="en-US"/>
              <a:pPr/>
              <a:t>‹#›</a:t>
            </a:fld>
            <a:endParaRPr lang="en-US"/>
          </a:p>
        </p:txBody>
      </p:sp>
    </p:spTree>
    <p:extLst>
      <p:ext uri="{BB962C8B-B14F-4D97-AF65-F5344CB8AC3E}">
        <p14:creationId xmlns:p14="http://schemas.microsoft.com/office/powerpoint/2010/main" val="99220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tr-TR"/>
              <a:t>Sunum Teknikleri</a:t>
            </a:r>
            <a:endParaRPr lang="en-US"/>
          </a:p>
        </p:txBody>
      </p:sp>
      <p:sp>
        <p:nvSpPr>
          <p:cNvPr id="6" name="Altbilgi Yer Tutucusu 5"/>
          <p:cNvSpPr>
            <a:spLocks noGrp="1"/>
          </p:cNvSpPr>
          <p:nvPr>
            <p:ph type="ftr" sz="quarter" idx="11"/>
          </p:nvPr>
        </p:nvSpPr>
        <p:spPr/>
        <p:txBody>
          <a:bodyPr/>
          <a:lstStyle>
            <a:lvl1pPr>
              <a:defRPr/>
            </a:lvl1pPr>
          </a:lstStyle>
          <a:p>
            <a:r>
              <a:rPr lang="en-US"/>
              <a:t>Dr. Mustafa DÖRDÜNCÜ mdorduncu@erciyes.edu.tr</a:t>
            </a:r>
          </a:p>
        </p:txBody>
      </p:sp>
      <p:sp>
        <p:nvSpPr>
          <p:cNvPr id="7" name="Slayt Numarası Yer Tutucusu 6"/>
          <p:cNvSpPr>
            <a:spLocks noGrp="1"/>
          </p:cNvSpPr>
          <p:nvPr>
            <p:ph type="sldNum" sz="quarter" idx="12"/>
          </p:nvPr>
        </p:nvSpPr>
        <p:spPr/>
        <p:txBody>
          <a:bodyPr/>
          <a:lstStyle>
            <a:lvl1pPr>
              <a:defRPr/>
            </a:lvl1pPr>
          </a:lstStyle>
          <a:p>
            <a:fld id="{D4220D33-186D-4D8D-A56F-43458411633D}" type="slidenum">
              <a:rPr lang="en-US"/>
              <a:pPr/>
              <a:t>‹#›</a:t>
            </a:fld>
            <a:endParaRPr lang="en-US"/>
          </a:p>
        </p:txBody>
      </p:sp>
    </p:spTree>
    <p:extLst>
      <p:ext uri="{BB962C8B-B14F-4D97-AF65-F5344CB8AC3E}">
        <p14:creationId xmlns:p14="http://schemas.microsoft.com/office/powerpoint/2010/main" val="210551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r>
              <a:rPr lang="tr-TR"/>
              <a:t>Sunum Teknikleri</a:t>
            </a:r>
            <a:endParaRPr lang="en-US"/>
          </a:p>
        </p:txBody>
      </p:sp>
      <p:sp>
        <p:nvSpPr>
          <p:cNvPr id="6" name="Altbilgi Yer Tutucusu 5"/>
          <p:cNvSpPr>
            <a:spLocks noGrp="1"/>
          </p:cNvSpPr>
          <p:nvPr>
            <p:ph type="ftr" sz="quarter" idx="11"/>
          </p:nvPr>
        </p:nvSpPr>
        <p:spPr/>
        <p:txBody>
          <a:bodyPr/>
          <a:lstStyle>
            <a:lvl1pPr>
              <a:defRPr/>
            </a:lvl1pPr>
          </a:lstStyle>
          <a:p>
            <a:r>
              <a:rPr lang="en-US"/>
              <a:t>Dr. Mustafa DÖRDÜNCÜ mdorduncu@erciyes.edu.tr</a:t>
            </a:r>
          </a:p>
        </p:txBody>
      </p:sp>
      <p:sp>
        <p:nvSpPr>
          <p:cNvPr id="7" name="Slayt Numarası Yer Tutucusu 6"/>
          <p:cNvSpPr>
            <a:spLocks noGrp="1"/>
          </p:cNvSpPr>
          <p:nvPr>
            <p:ph type="sldNum" sz="quarter" idx="12"/>
          </p:nvPr>
        </p:nvSpPr>
        <p:spPr/>
        <p:txBody>
          <a:bodyPr/>
          <a:lstStyle>
            <a:lvl1pPr>
              <a:defRPr/>
            </a:lvl1pPr>
          </a:lstStyle>
          <a:p>
            <a:fld id="{6DB24328-FC03-4E04-A7DF-FD3AD7A7DC9D}" type="slidenum">
              <a:rPr lang="en-US"/>
              <a:pPr/>
              <a:t>‹#›</a:t>
            </a:fld>
            <a:endParaRPr lang="en-US"/>
          </a:p>
        </p:txBody>
      </p:sp>
    </p:spTree>
    <p:extLst>
      <p:ext uri="{BB962C8B-B14F-4D97-AF65-F5344CB8AC3E}">
        <p14:creationId xmlns:p14="http://schemas.microsoft.com/office/powerpoint/2010/main" val="7143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Asıl başlık stili için tıklatın</a:t>
            </a:r>
          </a:p>
        </p:txBody>
      </p:sp>
      <p:sp>
        <p:nvSpPr>
          <p:cNvPr id="49155"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49156"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
        <p:nvSpPr>
          <p:cNvPr id="491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5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tr-TR"/>
              <a:t>Sunum Teknikleri</a:t>
            </a:r>
            <a:endParaRPr lang="en-US"/>
          </a:p>
        </p:txBody>
      </p:sp>
      <p:sp>
        <p:nvSpPr>
          <p:cNvPr id="4915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r>
              <a:rPr lang="en-US"/>
              <a:t>Dr. Mustafa DÖRDÜNCÜ mdorduncu@erciyes.edu.tr</a:t>
            </a:r>
          </a:p>
        </p:txBody>
      </p:sp>
      <p:sp>
        <p:nvSpPr>
          <p:cNvPr id="4916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5C4C961F-7603-4637-AE02-B6FC01BF500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p:txStyles>
    <p:titleStyle>
      <a:lvl1pPr algn="l" rtl="0" fontAlgn="base">
        <a:spcBef>
          <a:spcPct val="0"/>
        </a:spcBef>
        <a:spcAft>
          <a:spcPct val="0"/>
        </a:spcAft>
        <a:defRPr sz="3800">
          <a:solidFill>
            <a:schemeClr val="accent2"/>
          </a:solidFill>
          <a:latin typeface="+mj-lt"/>
          <a:ea typeface="+mj-ea"/>
          <a:cs typeface="+mj-cs"/>
        </a:defRPr>
      </a:lvl1pPr>
      <a:lvl2pPr algn="l" rtl="0" fontAlgn="base">
        <a:spcBef>
          <a:spcPct val="0"/>
        </a:spcBef>
        <a:spcAft>
          <a:spcPct val="0"/>
        </a:spcAft>
        <a:defRPr sz="3800">
          <a:solidFill>
            <a:schemeClr val="accent2"/>
          </a:solidFill>
          <a:latin typeface="verdana" pitchFamily="34" charset="0"/>
        </a:defRPr>
      </a:lvl2pPr>
      <a:lvl3pPr algn="l" rtl="0" fontAlgn="base">
        <a:spcBef>
          <a:spcPct val="0"/>
        </a:spcBef>
        <a:spcAft>
          <a:spcPct val="0"/>
        </a:spcAft>
        <a:defRPr sz="3800">
          <a:solidFill>
            <a:schemeClr val="accent2"/>
          </a:solidFill>
          <a:latin typeface="verdana" pitchFamily="34" charset="0"/>
        </a:defRPr>
      </a:lvl3pPr>
      <a:lvl4pPr algn="l" rtl="0" fontAlgn="base">
        <a:spcBef>
          <a:spcPct val="0"/>
        </a:spcBef>
        <a:spcAft>
          <a:spcPct val="0"/>
        </a:spcAft>
        <a:defRPr sz="3800">
          <a:solidFill>
            <a:schemeClr val="accent2"/>
          </a:solidFill>
          <a:latin typeface="verdana" pitchFamily="34" charset="0"/>
        </a:defRPr>
      </a:lvl4pPr>
      <a:lvl5pPr algn="l" rtl="0" fontAlgn="base">
        <a:spcBef>
          <a:spcPct val="0"/>
        </a:spcBef>
        <a:spcAft>
          <a:spcPct val="0"/>
        </a:spcAft>
        <a:defRPr sz="3800">
          <a:solidFill>
            <a:schemeClr val="accent2"/>
          </a:solidFill>
          <a:latin typeface="verdana" pitchFamily="34" charset="0"/>
        </a:defRPr>
      </a:lvl5pPr>
      <a:lvl6pPr marL="457200" algn="l" rtl="0" fontAlgn="base">
        <a:spcBef>
          <a:spcPct val="0"/>
        </a:spcBef>
        <a:spcAft>
          <a:spcPct val="0"/>
        </a:spcAft>
        <a:defRPr sz="3800">
          <a:solidFill>
            <a:schemeClr val="accent2"/>
          </a:solidFill>
          <a:latin typeface="verdana" pitchFamily="34" charset="0"/>
        </a:defRPr>
      </a:lvl6pPr>
      <a:lvl7pPr marL="914400" algn="l" rtl="0" fontAlgn="base">
        <a:spcBef>
          <a:spcPct val="0"/>
        </a:spcBef>
        <a:spcAft>
          <a:spcPct val="0"/>
        </a:spcAft>
        <a:defRPr sz="3800">
          <a:solidFill>
            <a:schemeClr val="accent2"/>
          </a:solidFill>
          <a:latin typeface="verdana" pitchFamily="34" charset="0"/>
        </a:defRPr>
      </a:lvl7pPr>
      <a:lvl8pPr marL="1371600" algn="l" rtl="0" fontAlgn="base">
        <a:spcBef>
          <a:spcPct val="0"/>
        </a:spcBef>
        <a:spcAft>
          <a:spcPct val="0"/>
        </a:spcAft>
        <a:defRPr sz="3800">
          <a:solidFill>
            <a:schemeClr val="accent2"/>
          </a:solidFill>
          <a:latin typeface="verdana" pitchFamily="34" charset="0"/>
        </a:defRPr>
      </a:lvl8pPr>
      <a:lvl9pPr marL="1828800" algn="l" rtl="0" fontAlgn="base">
        <a:spcBef>
          <a:spcPct val="0"/>
        </a:spcBef>
        <a:spcAft>
          <a:spcPct val="0"/>
        </a:spcAft>
        <a:defRPr sz="3800">
          <a:solidFill>
            <a:schemeClr val="accent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en-US" dirty="0" smtClean="0">
                <a:latin typeface="Times New Roman" pitchFamily="18" charset="0"/>
                <a:cs typeface="Times New Roman" pitchFamily="18" charset="0"/>
              </a:rPr>
              <a:t>DIYALA</a:t>
            </a:r>
            <a:endParaRPr lang="tr-TR" dirty="0">
              <a:latin typeface="Times New Roman" pitchFamily="18" charset="0"/>
              <a:cs typeface="Times New Roman" pitchFamily="18" charset="0"/>
            </a:endParaRPr>
          </a:p>
          <a:p>
            <a:r>
              <a:rPr lang="en-US" dirty="0" smtClean="0">
                <a:latin typeface="Times New Roman" pitchFamily="18" charset="0"/>
                <a:cs typeface="Times New Roman" pitchFamily="18" charset="0"/>
              </a:rPr>
              <a:t>2020</a:t>
            </a:r>
            <a:endParaRPr lang="en-US" dirty="0">
              <a:latin typeface="Times New Roman" pitchFamily="18" charset="0"/>
              <a:cs typeface="Times New Roman" pitchFamily="18" charset="0"/>
            </a:endParaRPr>
          </a:p>
          <a:p>
            <a:endParaRPr lang="en-US" dirty="0"/>
          </a:p>
        </p:txBody>
      </p:sp>
      <p:sp>
        <p:nvSpPr>
          <p:cNvPr id="6" name="Slayt Numarası Yer Tutucusu 5"/>
          <p:cNvSpPr>
            <a:spLocks noGrp="1"/>
          </p:cNvSpPr>
          <p:nvPr>
            <p:ph type="sldNum" sz="quarter" idx="12"/>
          </p:nvPr>
        </p:nvSpPr>
        <p:spPr/>
        <p:txBody>
          <a:bodyPr/>
          <a:lstStyle/>
          <a:p>
            <a:fld id="{67544B2E-4EE9-46FD-B006-EDCB65ADD5EE}" type="slidenum">
              <a:rPr lang="en-US"/>
              <a:pPr/>
              <a:t>1</a:t>
            </a:fld>
            <a:endParaRPr lang="en-US"/>
          </a:p>
        </p:txBody>
      </p:sp>
      <p:sp>
        <p:nvSpPr>
          <p:cNvPr id="403458" name="Rectangle 2"/>
          <p:cNvSpPr>
            <a:spLocks noGrp="1" noChangeArrowheads="1"/>
          </p:cNvSpPr>
          <p:nvPr>
            <p:ph type="title"/>
          </p:nvPr>
        </p:nvSpPr>
        <p:spPr>
          <a:xfrm>
            <a:off x="899592" y="476672"/>
            <a:ext cx="7920880" cy="1044153"/>
          </a:xfrm>
        </p:spPr>
        <p:txBody>
          <a:bodyPr/>
          <a:lstStyle/>
          <a:p>
            <a:pPr marL="0" marR="0" algn="ctr">
              <a:lnSpc>
                <a:spcPct val="150000"/>
              </a:lnSpc>
              <a:spcBef>
                <a:spcPts val="0"/>
              </a:spcBef>
              <a:spcAft>
                <a:spcPts val="1000"/>
              </a:spcAft>
            </a:pPr>
            <a:r>
              <a:rPr lang="en-GB" sz="1800" b="1" dirty="0" smtClean="0">
                <a:latin typeface="Times New Roman"/>
                <a:ea typeface="Calibri"/>
              </a:rPr>
              <a:t/>
            </a:r>
            <a:br>
              <a:rPr lang="en-GB" sz="1800" b="1" dirty="0" smtClean="0">
                <a:latin typeface="Times New Roman"/>
                <a:ea typeface="Calibri"/>
              </a:rPr>
            </a:br>
            <a:r>
              <a:rPr lang="en-GB" sz="1800" b="1" dirty="0">
                <a:latin typeface="Times New Roman"/>
                <a:ea typeface="Calibri"/>
              </a:rPr>
              <a:t/>
            </a:r>
            <a:br>
              <a:rPr lang="en-GB" sz="1800" b="1" dirty="0">
                <a:latin typeface="Times New Roman"/>
                <a:ea typeface="Calibri"/>
              </a:rPr>
            </a:br>
            <a:r>
              <a:rPr lang="en-GB" sz="1800" b="1" dirty="0" smtClean="0">
                <a:latin typeface="Times New Roman"/>
                <a:ea typeface="Calibri"/>
              </a:rPr>
              <a:t/>
            </a:r>
            <a:br>
              <a:rPr lang="en-GB" sz="1800" b="1" dirty="0" smtClean="0">
                <a:latin typeface="Times New Roman"/>
                <a:ea typeface="Calibri"/>
              </a:rPr>
            </a:br>
            <a:r>
              <a:rPr lang="en-GB" sz="1800" b="1" dirty="0">
                <a:latin typeface="Times New Roman"/>
                <a:ea typeface="Calibri"/>
              </a:rPr>
              <a:t/>
            </a:r>
            <a:br>
              <a:rPr lang="en-GB" sz="1800" b="1" dirty="0">
                <a:latin typeface="Times New Roman"/>
                <a:ea typeface="Calibri"/>
              </a:rPr>
            </a:br>
            <a:r>
              <a:rPr lang="en-GB" sz="1800" b="1" dirty="0" smtClean="0">
                <a:latin typeface="Times New Roman"/>
                <a:ea typeface="Calibri"/>
              </a:rPr>
              <a:t/>
            </a:r>
            <a:br>
              <a:rPr lang="en-GB" sz="1800" b="1" dirty="0" smtClean="0">
                <a:latin typeface="Times New Roman"/>
                <a:ea typeface="Calibri"/>
              </a:rPr>
            </a:br>
            <a:r>
              <a:rPr lang="en-GB" sz="1800" b="1" dirty="0" smtClean="0">
                <a:latin typeface="Times New Roman"/>
                <a:ea typeface="Calibri"/>
              </a:rPr>
              <a:t>DIYALA </a:t>
            </a:r>
            <a:r>
              <a:rPr lang="en-GB" sz="1800" b="1" dirty="0">
                <a:latin typeface="Times New Roman"/>
                <a:ea typeface="Calibri"/>
              </a:rPr>
              <a:t>UNIVERSITY</a:t>
            </a:r>
            <a:r>
              <a:rPr lang="en-US" sz="1800" dirty="0">
                <a:latin typeface="Times New Roman"/>
                <a:ea typeface="Calibri"/>
              </a:rPr>
              <a:t/>
            </a:r>
            <a:br>
              <a:rPr lang="en-US" sz="1800" dirty="0">
                <a:latin typeface="Times New Roman"/>
                <a:ea typeface="Calibri"/>
              </a:rPr>
            </a:br>
            <a:r>
              <a:rPr lang="en-GB" sz="1800" b="1" dirty="0" smtClean="0">
                <a:latin typeface="Times New Roman"/>
                <a:ea typeface="Calibri"/>
              </a:rPr>
              <a:t>COLLEGE OF ENGINEERING</a:t>
            </a:r>
            <a:r>
              <a:rPr lang="en-US" sz="1800" dirty="0">
                <a:latin typeface="Times New Roman"/>
                <a:ea typeface="Calibri"/>
              </a:rPr>
              <a:t/>
            </a:r>
            <a:br>
              <a:rPr lang="en-US" sz="1800" dirty="0">
                <a:latin typeface="Times New Roman"/>
                <a:ea typeface="Calibri"/>
              </a:rPr>
            </a:br>
            <a:r>
              <a:rPr lang="en-GB" sz="1800" b="1" dirty="0">
                <a:latin typeface="Times New Roman"/>
                <a:ea typeface="Calibri"/>
              </a:rPr>
              <a:t>DEPARTMENT OF </a:t>
            </a:r>
            <a:r>
              <a:rPr lang="en-GB" sz="1800" b="1" dirty="0" smtClean="0">
                <a:latin typeface="Times New Roman"/>
                <a:ea typeface="Calibri"/>
              </a:rPr>
              <a:t>COMMUNICATION </a:t>
            </a:r>
            <a:r>
              <a:rPr lang="en-GB" sz="1800" b="1" dirty="0">
                <a:latin typeface="Times New Roman"/>
                <a:ea typeface="Calibri"/>
              </a:rPr>
              <a:t>ENGINEERING </a:t>
            </a:r>
            <a:endParaRPr lang="en-US" sz="1800" dirty="0">
              <a:effectLst/>
              <a:latin typeface="Times New Roman"/>
              <a:ea typeface="Calibri"/>
            </a:endParaRPr>
          </a:p>
        </p:txBody>
      </p:sp>
      <p:sp>
        <p:nvSpPr>
          <p:cNvPr id="2" name="İçerik Yer Tutucusu 1"/>
          <p:cNvSpPr>
            <a:spLocks noGrp="1"/>
          </p:cNvSpPr>
          <p:nvPr>
            <p:ph idx="1"/>
          </p:nvPr>
        </p:nvSpPr>
        <p:spPr>
          <a:xfrm>
            <a:off x="899592" y="1700808"/>
            <a:ext cx="7344816" cy="3024336"/>
          </a:xfrm>
        </p:spPr>
        <p:txBody>
          <a:bodyPr/>
          <a:lstStyle/>
          <a:p>
            <a:pPr marL="0" indent="0" algn="ctr">
              <a:buNone/>
            </a:pPr>
            <a:endParaRPr lang="en-US" sz="2800" b="1" dirty="0" smtClean="0"/>
          </a:p>
          <a:p>
            <a:pPr marL="0" indent="0" algn="ctr">
              <a:buNone/>
            </a:pPr>
            <a:r>
              <a:rPr lang="en-US" sz="2800" b="1" dirty="0" smtClean="0">
                <a:solidFill>
                  <a:schemeClr val="accent2"/>
                </a:solidFill>
                <a:latin typeface="Times New Roman"/>
                <a:ea typeface="Calibri"/>
                <a:cs typeface="+mj-cs"/>
              </a:rPr>
              <a:t> Electronic I</a:t>
            </a:r>
            <a:endParaRPr lang="tr-TR" sz="2800" b="1" dirty="0">
              <a:solidFill>
                <a:schemeClr val="accent2"/>
              </a:solidFill>
              <a:latin typeface="Times New Roman"/>
              <a:ea typeface="Calibri"/>
              <a:cs typeface="+mj-cs"/>
            </a:endParaRPr>
          </a:p>
          <a:p>
            <a:pPr marL="0" marR="0" indent="0" algn="ctr">
              <a:lnSpc>
                <a:spcPct val="150000"/>
              </a:lnSpc>
              <a:spcBef>
                <a:spcPts val="0"/>
              </a:spcBef>
              <a:spcAft>
                <a:spcPts val="1000"/>
              </a:spcAft>
              <a:buNone/>
            </a:pPr>
            <a:r>
              <a:rPr lang="en-GB" sz="1800" b="1" dirty="0" smtClean="0">
                <a:latin typeface="Times New Roman" pitchFamily="18" charset="0"/>
                <a:ea typeface="Calibri"/>
                <a:cs typeface="Times New Roman" pitchFamily="18" charset="0"/>
              </a:rPr>
              <a:t>By</a:t>
            </a:r>
          </a:p>
          <a:p>
            <a:pPr marL="0" lvl="0" indent="0" algn="ctr">
              <a:lnSpc>
                <a:spcPct val="160000"/>
              </a:lnSpc>
              <a:spcBef>
                <a:spcPts val="0"/>
              </a:spcBef>
              <a:spcAft>
                <a:spcPts val="1000"/>
              </a:spcAft>
              <a:buClr>
                <a:srgbClr val="CC0000"/>
              </a:buClr>
              <a:buNone/>
            </a:pPr>
            <a:r>
              <a:rPr lang="en-US" sz="3100" b="1" dirty="0">
                <a:solidFill>
                  <a:srgbClr val="000000"/>
                </a:solidFill>
                <a:latin typeface="Times New Roman"/>
                <a:ea typeface="Calibri"/>
              </a:rPr>
              <a:t>Asst. lecturer</a:t>
            </a:r>
            <a:endParaRPr lang="en-US" sz="3100" b="1" dirty="0">
              <a:solidFill>
                <a:srgbClr val="FF0000"/>
              </a:solidFill>
              <a:latin typeface="Times New Roman"/>
              <a:ea typeface="Calibri"/>
            </a:endParaRPr>
          </a:p>
          <a:p>
            <a:pPr marL="0" marR="0" indent="0" algn="ctr">
              <a:lnSpc>
                <a:spcPct val="150000"/>
              </a:lnSpc>
              <a:spcBef>
                <a:spcPts val="0"/>
              </a:spcBef>
              <a:spcAft>
                <a:spcPts val="1000"/>
              </a:spcAft>
              <a:buNone/>
            </a:pPr>
            <a:r>
              <a:rPr lang="en-GB" sz="1600" b="1" dirty="0" smtClean="0">
                <a:latin typeface="Times New Roman" pitchFamily="18" charset="0"/>
                <a:cs typeface="Times New Roman" pitchFamily="18" charset="0"/>
              </a:rPr>
              <a:t>WISAM </a:t>
            </a:r>
            <a:r>
              <a:rPr lang="en-GB" sz="1600" b="1" dirty="0" smtClean="0">
                <a:latin typeface="Times New Roman" pitchFamily="18" charset="0"/>
                <a:cs typeface="Times New Roman" pitchFamily="18" charset="0"/>
              </a:rPr>
              <a:t>HAYDER MAHDI</a:t>
            </a:r>
          </a:p>
          <a:p>
            <a:pPr marL="0" marR="0" indent="0" algn="ctr">
              <a:lnSpc>
                <a:spcPct val="150000"/>
              </a:lnSpc>
              <a:spcBef>
                <a:spcPts val="0"/>
              </a:spcBef>
              <a:spcAft>
                <a:spcPts val="1000"/>
              </a:spcAft>
              <a:buNone/>
            </a:pPr>
            <a:r>
              <a:rPr lang="en-GB" sz="1600" b="1" dirty="0" smtClean="0">
                <a:latin typeface="Times New Roman" pitchFamily="18" charset="0"/>
                <a:cs typeface="Times New Roman" pitchFamily="18" charset="0"/>
              </a:rPr>
              <a:t>Lecture 1</a:t>
            </a:r>
          </a:p>
          <a:p>
            <a:pPr marL="0" marR="0" indent="0" algn="ctr">
              <a:lnSpc>
                <a:spcPct val="150000"/>
              </a:lnSpc>
              <a:spcBef>
                <a:spcPts val="0"/>
              </a:spcBef>
              <a:spcAft>
                <a:spcPts val="1000"/>
              </a:spcAft>
              <a:buNone/>
            </a:pPr>
            <a:endParaRPr lang="en-GB" sz="1600" b="1" dirty="0" smtClean="0">
              <a:latin typeface="Times New Roman" pitchFamily="18" charset="0"/>
              <a:cs typeface="Times New Roman" pitchFamily="18" charset="0"/>
            </a:endParaRPr>
          </a:p>
          <a:p>
            <a:pPr marL="0" marR="0" indent="0" algn="ctr">
              <a:lnSpc>
                <a:spcPct val="150000"/>
              </a:lnSpc>
              <a:spcBef>
                <a:spcPts val="0"/>
              </a:spcBef>
              <a:spcAft>
                <a:spcPts val="1000"/>
              </a:spcAft>
              <a:buNone/>
            </a:pPr>
            <a:endParaRPr lang="en-GB" sz="1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Forward Bias for P-N Junction:</a:t>
            </a:r>
            <a:endParaRPr lang="en-US" dirty="0"/>
          </a:p>
        </p:txBody>
      </p:sp>
      <p:sp>
        <p:nvSpPr>
          <p:cNvPr id="3" name="Content Placeholder 2"/>
          <p:cNvSpPr>
            <a:spLocks noGrp="1"/>
          </p:cNvSpPr>
          <p:nvPr>
            <p:ph idx="1"/>
          </p:nvPr>
        </p:nvSpPr>
        <p:spPr/>
        <p:txBody>
          <a:bodyPr/>
          <a:lstStyle/>
          <a:p>
            <a:pPr algn="just">
              <a:lnSpc>
                <a:spcPct val="150000"/>
              </a:lnSpc>
            </a:pPr>
            <a:endParaRPr lang="en-US" sz="2000" dirty="0" smtClean="0"/>
          </a:p>
          <a:p>
            <a:pPr algn="just">
              <a:lnSpc>
                <a:spcPct val="150000"/>
              </a:lnSpc>
            </a:pPr>
            <a:r>
              <a:rPr lang="en-US" sz="2000" dirty="0" smtClean="0"/>
              <a:t>The </a:t>
            </a:r>
            <a:r>
              <a:rPr lang="en-US" sz="2000" dirty="0"/>
              <a:t>positive potential repels holes toward the junction; at the same time, the negative potential repels electrons toward the junction, therefore, the width of the depletion region decreases. </a:t>
            </a:r>
            <a:endParaRPr lang="en-US" sz="2000" dirty="0" smtClean="0"/>
          </a:p>
          <a:p>
            <a:pPr marL="0" indent="0" algn="just">
              <a:lnSpc>
                <a:spcPct val="150000"/>
              </a:lnSpc>
              <a:buNone/>
            </a:pPr>
            <a:endParaRPr lang="en-US" sz="2000" dirty="0"/>
          </a:p>
          <a:p>
            <a:pPr algn="just">
              <a:lnSpc>
                <a:spcPct val="150000"/>
              </a:lnSpc>
            </a:pPr>
            <a:r>
              <a:rPr lang="en-US" sz="2000" dirty="0"/>
              <a:t>The current resulting from the movement of the holes and the electrons is called the forward current. </a:t>
            </a:r>
          </a:p>
        </p:txBody>
      </p:sp>
      <p:sp>
        <p:nvSpPr>
          <p:cNvPr id="6" name="Slide Number Placeholder 5"/>
          <p:cNvSpPr>
            <a:spLocks noGrp="1"/>
          </p:cNvSpPr>
          <p:nvPr>
            <p:ph type="sldNum" sz="quarter" idx="12"/>
          </p:nvPr>
        </p:nvSpPr>
        <p:spPr/>
        <p:txBody>
          <a:bodyPr/>
          <a:lstStyle/>
          <a:p>
            <a:fld id="{1FF0C42B-938C-4867-A3AA-49984040DB1D}" type="slidenum">
              <a:rPr lang="en-US" smtClean="0"/>
              <a:pPr/>
              <a:t>10</a:t>
            </a:fld>
            <a:endParaRPr lang="en-US"/>
          </a:p>
        </p:txBody>
      </p:sp>
    </p:spTree>
    <p:extLst>
      <p:ext uri="{BB962C8B-B14F-4D97-AF65-F5344CB8AC3E}">
        <p14:creationId xmlns:p14="http://schemas.microsoft.com/office/powerpoint/2010/main" val="357988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Forward Bias for P-N Junction: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lnSpc>
                    <a:spcPct val="150000"/>
                  </a:lnSpc>
                </a:pPr>
                <a:endParaRPr lang="en-US" sz="2000" dirty="0" smtClean="0"/>
              </a:p>
              <a:p>
                <a:pPr algn="just">
                  <a:lnSpc>
                    <a:spcPct val="150000"/>
                  </a:lnSpc>
                </a:pPr>
                <a:r>
                  <a:rPr lang="en-US" sz="2000" dirty="0" smtClean="0"/>
                  <a:t>The </a:t>
                </a:r>
                <a:r>
                  <a:rPr lang="en-US" sz="2000" dirty="0"/>
                  <a:t>field of the external voltage opposes the junction field (the field of the barrier potential), therefore, the junction barrier will decrease (the barrier potential decreases from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𝐵</m:t>
                        </m:r>
                      </m:sub>
                    </m:sSub>
                  </m:oMath>
                </a14:m>
                <a:r>
                  <a:rPr lang="en-US" sz="2000" dirty="0"/>
                  <a:t> ) to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𝐵</m:t>
                        </m:r>
                      </m:sub>
                    </m:sSub>
                  </m:oMath>
                </a14:m>
                <a:r>
                  <a:rPr lang="en-US" sz="2000" dirty="0"/>
                  <a:t> </a:t>
                </a:r>
                <a14:m>
                  <m:oMath xmlns:m="http://schemas.openxmlformats.org/officeDocument/2006/math">
                    <m:r>
                      <a:rPr lang="en-US" sz="2000">
                        <a:latin typeface="Cambria Math"/>
                      </a:rPr>
                      <m:t>− </m:t>
                    </m:r>
                    <m:sSub>
                      <m:sSubPr>
                        <m:ctrlPr>
                          <a:rPr lang="en-US" sz="2000" i="1">
                            <a:latin typeface="Cambria Math"/>
                          </a:rPr>
                        </m:ctrlPr>
                      </m:sSubPr>
                      <m:e>
                        <m:r>
                          <a:rPr lang="en-US" sz="2000">
                            <a:latin typeface="Cambria Math"/>
                          </a:rPr>
                          <m:t>𝑉</m:t>
                        </m:r>
                      </m:e>
                      <m:sub>
                        <m:r>
                          <a:rPr lang="en-US" sz="2000">
                            <a:latin typeface="Cambria Math"/>
                          </a:rPr>
                          <m:t>𝑎𝑝𝑝𝑙𝑖𝑒𝑑</m:t>
                        </m:r>
                      </m:sub>
                    </m:sSub>
                  </m:oMath>
                </a14:m>
                <a:r>
                  <a:rPr lang="en-US" sz="2000" dirty="0"/>
                  <a:t>)) and, therefore, aid high current flow through the junction. </a:t>
                </a:r>
                <a:endParaRPr lang="en-US" sz="2000" dirty="0" smtClean="0"/>
              </a:p>
              <a:p>
                <a:pPr marL="0" indent="0" algn="just">
                  <a:lnSpc>
                    <a:spcPct val="150000"/>
                  </a:lnSpc>
                  <a:buNone/>
                </a:pPr>
                <a:endParaRPr lang="en-US" sz="2000" dirty="0"/>
              </a:p>
              <a:p>
                <a:pPr algn="just">
                  <a:lnSpc>
                    <a:spcPct val="150000"/>
                  </a:lnSpc>
                </a:pPr>
                <a:r>
                  <a:rPr lang="en-US" sz="2000" dirty="0"/>
                  <a:t>Forward bias causes the junction to offer only minimum resistance to the flow of current.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86" r="-762" b="-485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FF0C42B-938C-4867-A3AA-49984040DB1D}" type="slidenum">
              <a:rPr lang="en-US" smtClean="0"/>
              <a:pPr/>
              <a:t>11</a:t>
            </a:fld>
            <a:endParaRPr lang="en-US"/>
          </a:p>
        </p:txBody>
      </p:sp>
    </p:spTree>
    <p:extLst>
      <p:ext uri="{BB962C8B-B14F-4D97-AF65-F5344CB8AC3E}">
        <p14:creationId xmlns:p14="http://schemas.microsoft.com/office/powerpoint/2010/main" val="129265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Reverse Bias for P-N Junction:</a:t>
            </a:r>
          </a:p>
        </p:txBody>
      </p:sp>
      <p:sp>
        <p:nvSpPr>
          <p:cNvPr id="3" name="Content Placeholder 2"/>
          <p:cNvSpPr>
            <a:spLocks noGrp="1"/>
          </p:cNvSpPr>
          <p:nvPr>
            <p:ph idx="1"/>
          </p:nvPr>
        </p:nvSpPr>
        <p:spPr/>
        <p:txBody>
          <a:bodyPr/>
          <a:lstStyle/>
          <a:p>
            <a:r>
              <a:rPr lang="en-US" sz="1800" dirty="0"/>
              <a:t>The negative battery terminal </a:t>
            </a:r>
            <a:r>
              <a:rPr lang="en-US" sz="1800" dirty="0" smtClean="0"/>
              <a:t>is connected </a:t>
            </a:r>
            <a:r>
              <a:rPr lang="en-US" sz="1800" dirty="0"/>
              <a:t>to the p-type material, </a:t>
            </a:r>
            <a:r>
              <a:rPr lang="en-US" sz="1800" dirty="0" smtClean="0"/>
              <a:t>and the </a:t>
            </a:r>
            <a:r>
              <a:rPr lang="en-US" sz="1800" dirty="0"/>
              <a:t>positive battery terminal to the </a:t>
            </a:r>
            <a:r>
              <a:rPr lang="en-US" sz="1800" dirty="0" smtClean="0"/>
              <a:t>n- type </a:t>
            </a:r>
            <a:r>
              <a:rPr lang="en-US" sz="1800" dirty="0"/>
              <a:t>material (Figure </a:t>
            </a:r>
            <a:r>
              <a:rPr lang="en-US" sz="1800" dirty="0" smtClean="0"/>
              <a:t>(3</a:t>
            </a:r>
            <a:r>
              <a:rPr lang="en-US" sz="1800" dirty="0"/>
              <a:t>)).</a:t>
            </a:r>
          </a:p>
        </p:txBody>
      </p:sp>
      <p:sp>
        <p:nvSpPr>
          <p:cNvPr id="6" name="Slide Number Placeholder 5"/>
          <p:cNvSpPr>
            <a:spLocks noGrp="1"/>
          </p:cNvSpPr>
          <p:nvPr>
            <p:ph type="sldNum" sz="quarter" idx="12"/>
          </p:nvPr>
        </p:nvSpPr>
        <p:spPr/>
        <p:txBody>
          <a:bodyPr/>
          <a:lstStyle/>
          <a:p>
            <a:fld id="{1FF0C42B-938C-4867-A3AA-49984040DB1D}" type="slidenum">
              <a:rPr lang="en-US" smtClean="0"/>
              <a:pPr/>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7" y="2636911"/>
            <a:ext cx="55340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99820" y="5903986"/>
            <a:ext cx="4944358" cy="338554"/>
          </a:xfrm>
          <a:prstGeom prst="rect">
            <a:avLst/>
          </a:prstGeom>
        </p:spPr>
        <p:txBody>
          <a:bodyPr wrap="square">
            <a:spAutoFit/>
          </a:bodyPr>
          <a:lstStyle/>
          <a:p>
            <a:r>
              <a:rPr lang="en-US" dirty="0"/>
              <a:t>Figure </a:t>
            </a:r>
            <a:r>
              <a:rPr lang="en-US" dirty="0" smtClean="0"/>
              <a:t>(3</a:t>
            </a:r>
            <a:r>
              <a:rPr lang="en-US" dirty="0"/>
              <a:t>): Reverse Bias for P-N Junction.</a:t>
            </a:r>
          </a:p>
        </p:txBody>
      </p:sp>
    </p:spTree>
    <p:extLst>
      <p:ext uri="{BB962C8B-B14F-4D97-AF65-F5344CB8AC3E}">
        <p14:creationId xmlns:p14="http://schemas.microsoft.com/office/powerpoint/2010/main" val="263685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Reverse Bias for P-N Junction:</a:t>
            </a:r>
            <a:endParaRPr lang="en-US" dirty="0"/>
          </a:p>
        </p:txBody>
      </p:sp>
      <p:sp>
        <p:nvSpPr>
          <p:cNvPr id="3" name="Content Placeholder 2"/>
          <p:cNvSpPr>
            <a:spLocks noGrp="1"/>
          </p:cNvSpPr>
          <p:nvPr>
            <p:ph idx="1"/>
          </p:nvPr>
        </p:nvSpPr>
        <p:spPr/>
        <p:txBody>
          <a:bodyPr/>
          <a:lstStyle/>
          <a:p>
            <a:pPr algn="just">
              <a:lnSpc>
                <a:spcPct val="150000"/>
              </a:lnSpc>
            </a:pPr>
            <a:endParaRPr lang="en-US" sz="2000" dirty="0" smtClean="0"/>
          </a:p>
          <a:p>
            <a:pPr algn="just">
              <a:lnSpc>
                <a:spcPct val="150000"/>
              </a:lnSpc>
            </a:pPr>
            <a:r>
              <a:rPr lang="en-US" sz="2000" dirty="0" smtClean="0"/>
              <a:t>The </a:t>
            </a:r>
            <a:r>
              <a:rPr lang="en-US" sz="2000" dirty="0"/>
              <a:t>negative potential attracts the holes away from the </a:t>
            </a:r>
            <a:r>
              <a:rPr lang="en-US" sz="2000" dirty="0" smtClean="0"/>
              <a:t>edge of the junction </a:t>
            </a:r>
            <a:r>
              <a:rPr lang="en-US" sz="2000" dirty="0"/>
              <a:t>barrier on the p side, while the positive potential attracts </a:t>
            </a:r>
            <a:r>
              <a:rPr lang="en-US" sz="2000" dirty="0" smtClean="0"/>
              <a:t>the electrons </a:t>
            </a:r>
            <a:r>
              <a:rPr lang="en-US" sz="2000" dirty="0"/>
              <a:t>away from the edge of the barrier on the n side. </a:t>
            </a:r>
            <a:endParaRPr lang="en-US" sz="2000" dirty="0" smtClean="0"/>
          </a:p>
          <a:p>
            <a:pPr marL="0" indent="0" algn="just">
              <a:lnSpc>
                <a:spcPct val="150000"/>
              </a:lnSpc>
              <a:buNone/>
            </a:pPr>
            <a:endParaRPr lang="en-US" sz="2000" dirty="0" smtClean="0"/>
          </a:p>
          <a:p>
            <a:pPr algn="just">
              <a:lnSpc>
                <a:spcPct val="150000"/>
              </a:lnSpc>
            </a:pPr>
            <a:r>
              <a:rPr lang="en-US" sz="2000" dirty="0" smtClean="0"/>
              <a:t>This action increases </a:t>
            </a:r>
            <a:r>
              <a:rPr lang="en-US" sz="2000" dirty="0"/>
              <a:t>the depletion region width</a:t>
            </a:r>
            <a:r>
              <a:rPr lang="en-US" sz="2000" dirty="0" smtClean="0"/>
              <a:t>.</a:t>
            </a:r>
          </a:p>
        </p:txBody>
      </p:sp>
      <p:sp>
        <p:nvSpPr>
          <p:cNvPr id="6" name="Slide Number Placeholder 5"/>
          <p:cNvSpPr>
            <a:spLocks noGrp="1"/>
          </p:cNvSpPr>
          <p:nvPr>
            <p:ph type="sldNum" sz="quarter" idx="12"/>
          </p:nvPr>
        </p:nvSpPr>
        <p:spPr/>
        <p:txBody>
          <a:bodyPr/>
          <a:lstStyle/>
          <a:p>
            <a:fld id="{1FF0C42B-938C-4867-A3AA-49984040DB1D}" type="slidenum">
              <a:rPr lang="en-US" smtClean="0"/>
              <a:pPr/>
              <a:t>13</a:t>
            </a:fld>
            <a:endParaRPr lang="en-US"/>
          </a:p>
        </p:txBody>
      </p:sp>
    </p:spTree>
    <p:extLst>
      <p:ext uri="{BB962C8B-B14F-4D97-AF65-F5344CB8AC3E}">
        <p14:creationId xmlns:p14="http://schemas.microsoft.com/office/powerpoint/2010/main" val="325997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Reverse Bias for P-N Junction: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lnSpc>
                    <a:spcPct val="150000"/>
                  </a:lnSpc>
                </a:pPr>
                <a:endParaRPr lang="en-US" sz="2000" dirty="0" smtClean="0"/>
              </a:p>
              <a:p>
                <a:pPr algn="just">
                  <a:lnSpc>
                    <a:spcPct val="150000"/>
                  </a:lnSpc>
                </a:pPr>
                <a:r>
                  <a:rPr lang="en-US" sz="2000" dirty="0" smtClean="0"/>
                  <a:t>The </a:t>
                </a:r>
                <a:r>
                  <a:rPr lang="en-US" sz="2000" dirty="0"/>
                  <a:t>electric field of the external voltage acts in the same direction of the electric field of the barrier potential, therefore, the barrier will increase (the barrier potential increases from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𝐵</m:t>
                        </m:r>
                      </m:sub>
                    </m:sSub>
                  </m:oMath>
                </a14:m>
                <a:r>
                  <a:rPr lang="en-US" sz="2000" dirty="0"/>
                  <a:t>) to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𝐵</m:t>
                        </m:r>
                      </m:sub>
                    </m:sSub>
                  </m:oMath>
                </a14:m>
                <a:r>
                  <a:rPr lang="en-US" sz="2000" dirty="0"/>
                  <a:t> </a:t>
                </a:r>
                <a14:m>
                  <m:oMath xmlns:m="http://schemas.openxmlformats.org/officeDocument/2006/math">
                    <m:r>
                      <a:rPr lang="en-US" sz="2000" dirty="0">
                        <a:latin typeface="Cambria Math"/>
                      </a:rPr>
                      <m:t>+</m:t>
                    </m:r>
                    <m:r>
                      <a:rPr lang="en-US" sz="2000">
                        <a:latin typeface="Cambria Math"/>
                      </a:rPr>
                      <m:t> </m:t>
                    </m:r>
                    <m:sSub>
                      <m:sSubPr>
                        <m:ctrlPr>
                          <a:rPr lang="en-US" sz="2000" i="1">
                            <a:latin typeface="Cambria Math"/>
                          </a:rPr>
                        </m:ctrlPr>
                      </m:sSubPr>
                      <m:e>
                        <m:r>
                          <a:rPr lang="en-US" sz="2000">
                            <a:latin typeface="Cambria Math"/>
                          </a:rPr>
                          <m:t>𝑉</m:t>
                        </m:r>
                      </m:e>
                      <m:sub>
                        <m:r>
                          <a:rPr lang="en-US" sz="2000">
                            <a:latin typeface="Cambria Math"/>
                          </a:rPr>
                          <m:t>𝑎𝑝𝑝𝑙𝑖𝑒𝑑</m:t>
                        </m:r>
                      </m:sub>
                    </m:sSub>
                  </m:oMath>
                </a14:m>
                <a:r>
                  <a:rPr lang="en-US" sz="2000" dirty="0"/>
                  <a:t>)).</a:t>
                </a:r>
                <a:endParaRPr lang="en-US" sz="2000" dirty="0" smtClean="0"/>
              </a:p>
              <a:p>
                <a:pPr marL="0" indent="0" algn="just">
                  <a:lnSpc>
                    <a:spcPct val="150000"/>
                  </a:lnSpc>
                  <a:buNone/>
                </a:pPr>
                <a:endParaRPr lang="en-US" sz="2000" dirty="0"/>
              </a:p>
              <a:p>
                <a:pPr algn="just">
                  <a:lnSpc>
                    <a:spcPct val="150000"/>
                  </a:lnSpc>
                </a:pPr>
                <a:r>
                  <a:rPr lang="en-US" sz="2000" dirty="0"/>
                  <a:t> Hence, only a very small current will flow through the PN junction in reverse bias, this current is called the reverse current</a:t>
                </a:r>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86" r="-762" b="-485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FF0C42B-938C-4867-A3AA-49984040DB1D}" type="slidenum">
              <a:rPr lang="en-US" smtClean="0"/>
              <a:pPr/>
              <a:t>14</a:t>
            </a:fld>
            <a:endParaRPr lang="en-US"/>
          </a:p>
        </p:txBody>
      </p:sp>
    </p:spTree>
    <p:extLst>
      <p:ext uri="{BB962C8B-B14F-4D97-AF65-F5344CB8AC3E}">
        <p14:creationId xmlns:p14="http://schemas.microsoft.com/office/powerpoint/2010/main" val="391653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The Diode:</a:t>
            </a:r>
          </a:p>
        </p:txBody>
      </p:sp>
      <p:sp>
        <p:nvSpPr>
          <p:cNvPr id="3" name="Content Placeholder 2"/>
          <p:cNvSpPr>
            <a:spLocks noGrp="1"/>
          </p:cNvSpPr>
          <p:nvPr>
            <p:ph idx="1"/>
          </p:nvPr>
        </p:nvSpPr>
        <p:spPr/>
        <p:txBody>
          <a:bodyPr/>
          <a:lstStyle/>
          <a:p>
            <a:pPr algn="just">
              <a:lnSpc>
                <a:spcPct val="150000"/>
              </a:lnSpc>
            </a:pPr>
            <a:endParaRPr lang="en-US" sz="1800" dirty="0" smtClean="0"/>
          </a:p>
          <a:p>
            <a:pPr algn="just">
              <a:lnSpc>
                <a:spcPct val="150000"/>
              </a:lnSpc>
            </a:pPr>
            <a:r>
              <a:rPr lang="en-US" sz="2000" dirty="0"/>
              <a:t>A diode is a two-terminal electronic component that conducts electric current in only one direction</a:t>
            </a:r>
            <a:r>
              <a:rPr lang="en-US" sz="2000" dirty="0" smtClean="0"/>
              <a:t>.</a:t>
            </a:r>
          </a:p>
          <a:p>
            <a:pPr marL="0" indent="0" algn="just">
              <a:lnSpc>
                <a:spcPct val="150000"/>
              </a:lnSpc>
              <a:buNone/>
            </a:pPr>
            <a:endParaRPr lang="en-US" sz="2000" dirty="0"/>
          </a:p>
          <a:p>
            <a:pPr algn="just">
              <a:lnSpc>
                <a:spcPct val="150000"/>
              </a:lnSpc>
            </a:pPr>
            <a:r>
              <a:rPr lang="en-US" sz="2000" dirty="0"/>
              <a:t> The most common function of a diode is to allow an electric current to pass in one direction (called the diode's forward direction) while blocking current in the opposite direction (the reverse direction).</a:t>
            </a:r>
          </a:p>
        </p:txBody>
      </p:sp>
      <p:sp>
        <p:nvSpPr>
          <p:cNvPr id="6" name="Slide Number Placeholder 5"/>
          <p:cNvSpPr>
            <a:spLocks noGrp="1"/>
          </p:cNvSpPr>
          <p:nvPr>
            <p:ph type="sldNum" sz="quarter" idx="12"/>
          </p:nvPr>
        </p:nvSpPr>
        <p:spPr/>
        <p:txBody>
          <a:bodyPr/>
          <a:lstStyle/>
          <a:p>
            <a:fld id="{1FF0C42B-938C-4867-A3AA-49984040DB1D}" type="slidenum">
              <a:rPr lang="en-US" smtClean="0"/>
              <a:pPr/>
              <a:t>15</a:t>
            </a:fld>
            <a:endParaRPr lang="en-US"/>
          </a:p>
        </p:txBody>
      </p:sp>
    </p:spTree>
    <p:extLst>
      <p:ext uri="{BB962C8B-B14F-4D97-AF65-F5344CB8AC3E}">
        <p14:creationId xmlns:p14="http://schemas.microsoft.com/office/powerpoint/2010/main" val="270066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The Diode: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kern="1200" dirty="0" smtClean="0">
                <a:latin typeface="verdana" pitchFamily="34" charset="0"/>
              </a:rPr>
              <a:t>                                 Figure </a:t>
            </a:r>
            <a:r>
              <a:rPr lang="en-US" sz="1600" kern="1200" dirty="0">
                <a:latin typeface="verdana" pitchFamily="34" charset="0"/>
              </a:rPr>
              <a:t>(</a:t>
            </a:r>
            <a:r>
              <a:rPr lang="en-US" sz="1600" kern="1200" dirty="0" smtClean="0">
                <a:latin typeface="verdana" pitchFamily="34" charset="0"/>
              </a:rPr>
              <a:t>4): </a:t>
            </a:r>
            <a:r>
              <a:rPr lang="en-US" sz="1600" kern="1200" dirty="0">
                <a:latin typeface="verdana" pitchFamily="34" charset="0"/>
              </a:rPr>
              <a:t>Diode representations.</a:t>
            </a:r>
          </a:p>
        </p:txBody>
      </p:sp>
      <p:sp>
        <p:nvSpPr>
          <p:cNvPr id="6" name="Slide Number Placeholder 5"/>
          <p:cNvSpPr>
            <a:spLocks noGrp="1"/>
          </p:cNvSpPr>
          <p:nvPr>
            <p:ph type="sldNum" sz="quarter" idx="12"/>
          </p:nvPr>
        </p:nvSpPr>
        <p:spPr/>
        <p:txBody>
          <a:bodyPr/>
          <a:lstStyle/>
          <a:p>
            <a:fld id="{1FF0C42B-938C-4867-A3AA-49984040DB1D}" type="slidenum">
              <a:rPr lang="en-US" smtClean="0"/>
              <a:pPr/>
              <a:t>16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49250"/>
            <a:ext cx="665797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08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itchFamily="18" charset="0"/>
                <a:cs typeface="Times New Roman" pitchFamily="18" charset="0"/>
              </a:rPr>
              <a:t>Voltage-Current Characteristic of a Diode:</a:t>
            </a:r>
          </a:p>
        </p:txBody>
      </p:sp>
      <p:sp>
        <p:nvSpPr>
          <p:cNvPr id="3" name="Content Placeholder 2"/>
          <p:cNvSpPr>
            <a:spLocks noGrp="1"/>
          </p:cNvSpPr>
          <p:nvPr>
            <p:ph idx="1"/>
          </p:nvPr>
        </p:nvSpPr>
        <p:spPr/>
        <p:txBody>
          <a:bodyPr/>
          <a:lstStyle/>
          <a:p>
            <a:pPr marL="0" indent="0">
              <a:lnSpc>
                <a:spcPct val="150000"/>
              </a:lnSpc>
              <a:buNone/>
            </a:pPr>
            <a:r>
              <a:rPr lang="en-US" sz="2000" b="1" dirty="0" smtClean="0"/>
              <a:t>V-I Characteristic for </a:t>
            </a:r>
            <a:r>
              <a:rPr lang="en-US" sz="2000" b="1" dirty="0"/>
              <a:t>Forward Bias</a:t>
            </a:r>
            <a:r>
              <a:rPr lang="en-US" sz="2000" b="1" dirty="0" smtClean="0"/>
              <a:t>:</a:t>
            </a:r>
          </a:p>
          <a:p>
            <a:pPr algn="just">
              <a:lnSpc>
                <a:spcPct val="150000"/>
              </a:lnSpc>
            </a:pPr>
            <a:endParaRPr lang="en-US" sz="2000" b="1" dirty="0"/>
          </a:p>
        </p:txBody>
      </p:sp>
      <p:sp>
        <p:nvSpPr>
          <p:cNvPr id="6" name="Slide Number Placeholder 5"/>
          <p:cNvSpPr>
            <a:spLocks noGrp="1"/>
          </p:cNvSpPr>
          <p:nvPr>
            <p:ph type="sldNum" sz="quarter" idx="12"/>
          </p:nvPr>
        </p:nvSpPr>
        <p:spPr/>
        <p:txBody>
          <a:bodyPr/>
          <a:lstStyle/>
          <a:p>
            <a:fld id="{1FF0C42B-938C-4867-A3AA-49984040DB1D}" type="slidenum">
              <a:rPr lang="en-US" smtClean="0"/>
              <a:pPr/>
              <a:t>17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175120"/>
            <a:ext cx="4800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0783" y="4149080"/>
            <a:ext cx="3456384" cy="830997"/>
          </a:xfrm>
          <a:prstGeom prst="rect">
            <a:avLst/>
          </a:prstGeom>
        </p:spPr>
        <p:txBody>
          <a:bodyPr wrap="square">
            <a:spAutoFit/>
          </a:bodyPr>
          <a:lstStyle/>
          <a:p>
            <a:pPr marL="0" indent="0">
              <a:buNone/>
            </a:pPr>
            <a:r>
              <a:rPr lang="en-US" dirty="0"/>
              <a:t>Figure (5): V-I characteristic </a:t>
            </a:r>
            <a:endParaRPr lang="en-US" dirty="0" smtClean="0"/>
          </a:p>
          <a:p>
            <a:pPr marL="0" indent="0">
              <a:buNone/>
            </a:pPr>
            <a:r>
              <a:rPr lang="en-US" dirty="0" smtClean="0"/>
              <a:t>curve </a:t>
            </a:r>
            <a:r>
              <a:rPr lang="en-US" dirty="0"/>
              <a:t>for a forward-biased diode.</a:t>
            </a:r>
          </a:p>
        </p:txBody>
      </p:sp>
    </p:spTree>
    <p:extLst>
      <p:ext uri="{BB962C8B-B14F-4D97-AF65-F5344CB8AC3E}">
        <p14:creationId xmlns:p14="http://schemas.microsoft.com/office/powerpoint/2010/main" val="224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itchFamily="18" charset="0"/>
                <a:cs typeface="Times New Roman" pitchFamily="18" charset="0"/>
              </a:rPr>
              <a:t>Voltage-Current Characteristic of a Diode:</a:t>
            </a:r>
            <a:endParaRPr lang="en-US" sz="3200" dirty="0"/>
          </a:p>
        </p:txBody>
      </p:sp>
      <p:sp>
        <p:nvSpPr>
          <p:cNvPr id="3" name="Content Placeholder 2"/>
          <p:cNvSpPr>
            <a:spLocks noGrp="1"/>
          </p:cNvSpPr>
          <p:nvPr>
            <p:ph idx="1"/>
          </p:nvPr>
        </p:nvSpPr>
        <p:spPr/>
        <p:txBody>
          <a:bodyPr/>
          <a:lstStyle/>
          <a:p>
            <a:r>
              <a:rPr lang="en-US" sz="1800" b="1" dirty="0"/>
              <a:t>V-I Characteristic for Reverse Bias:</a:t>
            </a:r>
            <a:endParaRPr lang="en-US" sz="1800" dirty="0"/>
          </a:p>
        </p:txBody>
      </p:sp>
      <p:sp>
        <p:nvSpPr>
          <p:cNvPr id="6" name="Slide Number Placeholder 5"/>
          <p:cNvSpPr>
            <a:spLocks noGrp="1"/>
          </p:cNvSpPr>
          <p:nvPr>
            <p:ph type="sldNum" sz="quarter" idx="12"/>
          </p:nvPr>
        </p:nvSpPr>
        <p:spPr/>
        <p:txBody>
          <a:bodyPr/>
          <a:lstStyle/>
          <a:p>
            <a:fld id="{1FF0C42B-938C-4867-A3AA-49984040DB1D}" type="slidenum">
              <a:rPr lang="en-US" smtClean="0"/>
              <a:pPr/>
              <a:t>18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425" y="2390610"/>
            <a:ext cx="45434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31640" y="5581015"/>
            <a:ext cx="6984776" cy="338554"/>
          </a:xfrm>
          <a:prstGeom prst="rect">
            <a:avLst/>
          </a:prstGeom>
        </p:spPr>
        <p:txBody>
          <a:bodyPr wrap="square">
            <a:spAutoFit/>
          </a:bodyPr>
          <a:lstStyle/>
          <a:p>
            <a:r>
              <a:rPr lang="en-US" dirty="0"/>
              <a:t>Figure </a:t>
            </a:r>
            <a:r>
              <a:rPr lang="en-US" dirty="0" smtClean="0"/>
              <a:t>(6</a:t>
            </a:r>
            <a:r>
              <a:rPr lang="en-US" dirty="0"/>
              <a:t>): V-I characteristic curve for a reverse-biased diode.</a:t>
            </a:r>
          </a:p>
        </p:txBody>
      </p:sp>
    </p:spTree>
    <p:extLst>
      <p:ext uri="{BB962C8B-B14F-4D97-AF65-F5344CB8AC3E}">
        <p14:creationId xmlns:p14="http://schemas.microsoft.com/office/powerpoint/2010/main" val="2037983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itchFamily="18" charset="0"/>
                <a:cs typeface="Times New Roman" pitchFamily="18" charset="0"/>
              </a:rPr>
              <a:t>The Complete V-I Characteristic Curve:</a:t>
            </a:r>
          </a:p>
        </p:txBody>
      </p:sp>
      <p:sp>
        <p:nvSpPr>
          <p:cNvPr id="3" name="Content Placeholder 2"/>
          <p:cNvSpPr>
            <a:spLocks noGrp="1"/>
          </p:cNvSpPr>
          <p:nvPr>
            <p:ph idx="1"/>
          </p:nvPr>
        </p:nvSpPr>
        <p:spPr/>
        <p:txBody>
          <a:bodyPr/>
          <a:lstStyle/>
          <a:p>
            <a:pPr marL="0" indent="0">
              <a:buNone/>
            </a:pPr>
            <a:endParaRPr lang="en-US" dirty="0"/>
          </a:p>
          <a:p>
            <a:pPr algn="just">
              <a:lnSpc>
                <a:spcPct val="150000"/>
              </a:lnSpc>
            </a:pPr>
            <a:r>
              <a:rPr lang="en-US" sz="2000" b="1" dirty="0"/>
              <a:t>The Complete V-I Characteristic Curve:</a:t>
            </a:r>
          </a:p>
          <a:p>
            <a:pPr algn="just">
              <a:lnSpc>
                <a:spcPct val="150000"/>
              </a:lnSpc>
            </a:pPr>
            <a:r>
              <a:rPr lang="en-US" sz="2000" dirty="0"/>
              <a:t>Combine the curves for both forward and reverse bias to get </a:t>
            </a:r>
            <a:r>
              <a:rPr lang="en-US" sz="2000" dirty="0" smtClean="0"/>
              <a:t>the complete </a:t>
            </a:r>
            <a:r>
              <a:rPr lang="en-US" sz="2000" dirty="0"/>
              <a:t>curve as shown in figure </a:t>
            </a:r>
            <a:r>
              <a:rPr lang="en-US" sz="2000" dirty="0" smtClean="0"/>
              <a:t>(7</a:t>
            </a:r>
            <a:r>
              <a:rPr lang="en-US" sz="2000" dirty="0"/>
              <a:t>). Notice that the (IF) scale is </a:t>
            </a:r>
            <a:r>
              <a:rPr lang="en-US" sz="2000" dirty="0" smtClean="0"/>
              <a:t>in (</a:t>
            </a:r>
            <a:r>
              <a:rPr lang="en-US" sz="2000" dirty="0"/>
              <a:t>mA) compared to the (IR) </a:t>
            </a:r>
            <a:r>
              <a:rPr lang="en-US" sz="2000" dirty="0" smtClean="0"/>
              <a:t>scale in (</a:t>
            </a:r>
            <a:r>
              <a:rPr lang="el-GR" sz="2000" dirty="0" smtClean="0"/>
              <a:t>μ</a:t>
            </a:r>
            <a:r>
              <a:rPr lang="en-US" sz="2000" i="1" dirty="0" smtClean="0"/>
              <a:t>A</a:t>
            </a:r>
            <a:r>
              <a:rPr lang="en-US" sz="2000" dirty="0"/>
              <a:t> )</a:t>
            </a:r>
            <a:r>
              <a:rPr lang="en-US" sz="2000" i="1" dirty="0" smtClean="0"/>
              <a:t>. </a:t>
            </a:r>
            <a:endParaRPr lang="en-US" sz="1400" dirty="0"/>
          </a:p>
        </p:txBody>
      </p:sp>
      <p:sp>
        <p:nvSpPr>
          <p:cNvPr id="6" name="Slide Number Placeholder 5"/>
          <p:cNvSpPr>
            <a:spLocks noGrp="1"/>
          </p:cNvSpPr>
          <p:nvPr>
            <p:ph type="sldNum" sz="quarter" idx="12"/>
          </p:nvPr>
        </p:nvSpPr>
        <p:spPr/>
        <p:txBody>
          <a:bodyPr/>
          <a:lstStyle/>
          <a:p>
            <a:fld id="{1FF0C42B-938C-4867-A3AA-49984040DB1D}" type="slidenum">
              <a:rPr lang="en-US" smtClean="0"/>
              <a:pPr/>
              <a:t>19</a:t>
            </a:fld>
            <a:endParaRPr lang="en-US"/>
          </a:p>
        </p:txBody>
      </p:sp>
    </p:spTree>
    <p:extLst>
      <p:ext uri="{BB962C8B-B14F-4D97-AF65-F5344CB8AC3E}">
        <p14:creationId xmlns:p14="http://schemas.microsoft.com/office/powerpoint/2010/main" val="47709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P–N Junction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50000"/>
                  </a:lnSpc>
                  <a:spcBef>
                    <a:spcPct val="0"/>
                  </a:spcBef>
                  <a:buNone/>
                </a:pPr>
                <a:r>
                  <a:rPr lang="en-US" sz="4000" dirty="0" smtClean="0">
                    <a:solidFill>
                      <a:schemeClr val="accent2"/>
                    </a:solidFill>
                    <a:latin typeface="Times New Roman" pitchFamily="18" charset="0"/>
                    <a:ea typeface="+mj-ea"/>
                    <a:cs typeface="Times New Roman" pitchFamily="18" charset="0"/>
                  </a:rPr>
                  <a:t>Introduction to P-N junction</a:t>
                </a:r>
                <a:endParaRPr lang="ar-IQ" sz="4000" dirty="0" smtClean="0">
                  <a:solidFill>
                    <a:schemeClr val="accent2"/>
                  </a:solidFill>
                  <a:latin typeface="Times New Roman" pitchFamily="18" charset="0"/>
                  <a:ea typeface="+mj-ea"/>
                  <a:cs typeface="Times New Roman" pitchFamily="18" charset="0"/>
                </a:endParaRPr>
              </a:p>
              <a:p>
                <a:pPr algn="just">
                  <a:lnSpc>
                    <a:spcPct val="150000"/>
                  </a:lnSpc>
                </a:pPr>
                <a:r>
                  <a:rPr lang="en-US" sz="2000" dirty="0" smtClean="0"/>
                  <a:t>P-N </a:t>
                </a:r>
                <a:r>
                  <a:rPr lang="en-US" sz="2000" dirty="0"/>
                  <a:t>junctions are formed by joining n-type and p-type </a:t>
                </a:r>
                <a:r>
                  <a:rPr lang="en-US" sz="2000" dirty="0" smtClean="0"/>
                  <a:t>semiconductor</a:t>
                </a:r>
                <a:r>
                  <a:rPr lang="ar-IQ" sz="2000" dirty="0" smtClean="0"/>
                  <a:t>   </a:t>
                </a:r>
                <a:r>
                  <a:rPr lang="en-US" sz="2000" dirty="0" smtClean="0"/>
                  <a:t>materials</a:t>
                </a:r>
                <a:r>
                  <a:rPr lang="en-US" sz="2000" dirty="0"/>
                  <a:t>, as shown below (Figure </a:t>
                </a:r>
                <a:r>
                  <a:rPr lang="en-US" sz="2000" dirty="0" smtClean="0"/>
                  <a:t>(1</a:t>
                </a:r>
                <a:r>
                  <a:rPr lang="en-US" sz="2000" dirty="0"/>
                  <a:t>)). </a:t>
                </a:r>
                <a:endParaRPr lang="ar-IQ" sz="2000" dirty="0" smtClean="0"/>
              </a:p>
              <a:p>
                <a:pPr algn="just">
                  <a:lnSpc>
                    <a:spcPct val="150000"/>
                  </a:lnSpc>
                </a:pPr>
                <a:r>
                  <a:rPr lang="en-US" sz="2000" dirty="0" smtClean="0"/>
                  <a:t>The </a:t>
                </a:r>
                <a:r>
                  <a:rPr lang="en-US" sz="2000" dirty="0"/>
                  <a:t>p-type region </a:t>
                </a:r>
                <a:r>
                  <a:rPr lang="en-US" sz="2000" dirty="0" smtClean="0"/>
                  <a:t>contains majority </a:t>
                </a:r>
                <a:r>
                  <a:rPr lang="en-US" sz="2000" dirty="0"/>
                  <a:t>carriers (holes </a:t>
                </a:r>
                <a:r>
                  <a:rPr lang="en-US" sz="2000" dirty="0" smtClean="0"/>
                  <a:t>(</a:t>
                </a:r>
                <a14:m>
                  <m:oMath xmlns:m="http://schemas.openxmlformats.org/officeDocument/2006/math">
                    <m:sSub>
                      <m:sSubPr>
                        <m:ctrlPr>
                          <a:rPr lang="en-US" sz="2000" i="1" smtClean="0">
                            <a:latin typeface="Cambria Math"/>
                          </a:rPr>
                        </m:ctrlPr>
                      </m:sSubPr>
                      <m:e>
                        <m:r>
                          <a:rPr lang="en-US" sz="2000" b="0" i="1" smtClean="0">
                            <a:latin typeface="Cambria Math"/>
                          </a:rPr>
                          <m:t>𝑝</m:t>
                        </m:r>
                      </m:e>
                      <m:sub>
                        <m:r>
                          <a:rPr lang="en-US" sz="2000" b="0" i="1" smtClean="0">
                            <a:latin typeface="Cambria Math"/>
                          </a:rPr>
                          <m:t>𝑝</m:t>
                        </m:r>
                      </m:sub>
                    </m:sSub>
                  </m:oMath>
                </a14:m>
                <a:r>
                  <a:rPr lang="en-US" sz="2000" i="1" dirty="0" smtClean="0"/>
                  <a:t> </a:t>
                </a:r>
                <a:r>
                  <a:rPr lang="en-US" sz="2000" dirty="0"/>
                  <a:t>)) and minority carriers (electrons (</a:t>
                </a:r>
                <a14:m>
                  <m:oMath xmlns:m="http://schemas.openxmlformats.org/officeDocument/2006/math">
                    <m:sSub>
                      <m:sSubPr>
                        <m:ctrlPr>
                          <a:rPr lang="en-US" sz="2000" i="1">
                            <a:latin typeface="Cambria Math"/>
                          </a:rPr>
                        </m:ctrlPr>
                      </m:sSubPr>
                      <m:e>
                        <m:r>
                          <a:rPr lang="en-US" sz="2000" b="0" i="1" smtClean="0">
                            <a:latin typeface="Cambria Math"/>
                          </a:rPr>
                          <m:t>𝑛</m:t>
                        </m:r>
                      </m:e>
                      <m:sub>
                        <m:r>
                          <a:rPr lang="en-US" sz="2000" i="1">
                            <a:latin typeface="Cambria Math"/>
                          </a:rPr>
                          <m:t>𝑝</m:t>
                        </m:r>
                      </m:sub>
                    </m:sSub>
                  </m:oMath>
                </a14:m>
                <a:r>
                  <a:rPr lang="en-US" sz="2000" dirty="0"/>
                  <a:t>)), the </a:t>
                </a:r>
                <a:r>
                  <a:rPr lang="en-US" sz="2000" dirty="0" smtClean="0"/>
                  <a:t>n type</a:t>
                </a:r>
                <a:r>
                  <a:rPr lang="ar-IQ" sz="2000" dirty="0" smtClean="0"/>
                  <a:t> </a:t>
                </a:r>
                <a:r>
                  <a:rPr lang="en-US" sz="2000" dirty="0" smtClean="0"/>
                  <a:t>region </a:t>
                </a:r>
                <a:r>
                  <a:rPr lang="en-US" sz="2000" dirty="0"/>
                  <a:t>contains majority carriers (electrons </a:t>
                </a:r>
                <a:r>
                  <a:rPr lang="en-US" sz="2000" dirty="0" smtClean="0"/>
                  <a:t>( </a:t>
                </a:r>
                <a:r>
                  <a:rPr lang="en-US" sz="2000" i="1" dirty="0" smtClean="0"/>
                  <a:t> </a:t>
                </a:r>
                <a14:m>
                  <m:oMath xmlns:m="http://schemas.openxmlformats.org/officeDocument/2006/math">
                    <m:sSub>
                      <m:sSubPr>
                        <m:ctrlPr>
                          <a:rPr lang="en-US" sz="2000" i="1">
                            <a:latin typeface="Cambria Math"/>
                          </a:rPr>
                        </m:ctrlPr>
                      </m:sSubPr>
                      <m:e>
                        <m:r>
                          <a:rPr lang="en-US" sz="2000" b="0" i="1" smtClean="0">
                            <a:latin typeface="Cambria Math"/>
                          </a:rPr>
                          <m:t>𝑛</m:t>
                        </m:r>
                      </m:e>
                      <m:sub>
                        <m:r>
                          <a:rPr lang="en-US" sz="2000" b="0" i="1" smtClean="0">
                            <a:latin typeface="Cambria Math"/>
                          </a:rPr>
                          <m:t>𝑛</m:t>
                        </m:r>
                      </m:sub>
                    </m:sSub>
                  </m:oMath>
                </a14:m>
                <a:r>
                  <a:rPr lang="en-US" sz="2000" i="1" dirty="0"/>
                  <a:t> </a:t>
                </a:r>
                <a:r>
                  <a:rPr lang="en-US" sz="2000" dirty="0"/>
                  <a:t>)) and minority </a:t>
                </a:r>
                <a:r>
                  <a:rPr lang="en-US" sz="2000" dirty="0" smtClean="0"/>
                  <a:t>carriers</a:t>
                </a:r>
                <a:r>
                  <a:rPr lang="ar-IQ" sz="2000" dirty="0" smtClean="0"/>
                  <a:t> </a:t>
                </a:r>
                <a:r>
                  <a:rPr lang="en-US" sz="2000" dirty="0" smtClean="0"/>
                  <a:t>(</a:t>
                </a:r>
                <a:r>
                  <a:rPr lang="en-US" sz="2000" dirty="0"/>
                  <a:t>holes (</a:t>
                </a:r>
                <a14:m>
                  <m:oMath xmlns:m="http://schemas.openxmlformats.org/officeDocument/2006/math">
                    <m:sSub>
                      <m:sSubPr>
                        <m:ctrlPr>
                          <a:rPr lang="en-US" sz="2000" i="1">
                            <a:latin typeface="Cambria Math"/>
                          </a:rPr>
                        </m:ctrlPr>
                      </m:sSubPr>
                      <m:e>
                        <m:r>
                          <a:rPr lang="en-US" sz="2000" i="1">
                            <a:latin typeface="Cambria Math"/>
                          </a:rPr>
                          <m:t>𝑝</m:t>
                        </m:r>
                      </m:e>
                      <m:sub>
                        <m:r>
                          <a:rPr lang="en-US" sz="2000" b="0" i="1" smtClean="0">
                            <a:latin typeface="Cambria Math"/>
                          </a:rPr>
                          <m:t>𝑛</m:t>
                        </m:r>
                      </m:sub>
                    </m:sSub>
                  </m:oMath>
                </a14:m>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744" r="-76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FF0C42B-938C-4867-A3AA-49984040DB1D}" type="slidenum">
              <a:rPr lang="en-US" smtClean="0"/>
              <a:pPr/>
              <a:t>2</a:t>
            </a:fld>
            <a:endParaRPr lang="en-US"/>
          </a:p>
        </p:txBody>
      </p:sp>
    </p:spTree>
    <p:extLst>
      <p:ext uri="{BB962C8B-B14F-4D97-AF65-F5344CB8AC3E}">
        <p14:creationId xmlns:p14="http://schemas.microsoft.com/office/powerpoint/2010/main" val="215816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itchFamily="18" charset="0"/>
                <a:cs typeface="Times New Roman" pitchFamily="18" charset="0"/>
              </a:rPr>
              <a:t>The Complete V-I Characteristic Curve:</a:t>
            </a:r>
            <a:endParaRPr lang="en-US" sz="3200" dirty="0"/>
          </a:p>
        </p:txBody>
      </p:sp>
      <p:sp>
        <p:nvSpPr>
          <p:cNvPr id="3" name="Content Placeholder 2"/>
          <p:cNvSpPr>
            <a:spLocks noGrp="1"/>
          </p:cNvSpPr>
          <p:nvPr>
            <p:ph idx="1"/>
          </p:nvPr>
        </p:nvSpPr>
        <p:spPr/>
        <p:txBody>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marL="0" indent="0">
              <a:buNone/>
            </a:pPr>
            <a:r>
              <a:rPr lang="en-US" sz="1600" dirty="0" smtClean="0"/>
              <a:t>                Figure (7</a:t>
            </a:r>
            <a:r>
              <a:rPr lang="en-US" sz="1600" dirty="0"/>
              <a:t>): The complete V-I characteristic curve for a diode</a:t>
            </a:r>
            <a:r>
              <a:rPr lang="en-US" sz="1600" dirty="0" smtClean="0"/>
              <a:t>.</a:t>
            </a:r>
            <a:endParaRPr lang="en-US" sz="1600" dirty="0"/>
          </a:p>
        </p:txBody>
      </p:sp>
      <p:sp>
        <p:nvSpPr>
          <p:cNvPr id="6" name="Slide Number Placeholder 5"/>
          <p:cNvSpPr>
            <a:spLocks noGrp="1"/>
          </p:cNvSpPr>
          <p:nvPr>
            <p:ph type="sldNum" sz="quarter" idx="12"/>
          </p:nvPr>
        </p:nvSpPr>
        <p:spPr/>
        <p:txBody>
          <a:bodyPr/>
          <a:lstStyle/>
          <a:p>
            <a:fld id="{1FF0C42B-938C-4867-A3AA-49984040DB1D}" type="slidenum">
              <a:rPr lang="en-US" smtClean="0"/>
              <a:pPr/>
              <a:t>20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844824"/>
            <a:ext cx="3756645" cy="387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84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itchFamily="18" charset="0"/>
                <a:cs typeface="Times New Roman" pitchFamily="18" charset="0"/>
              </a:rPr>
              <a:t>The Complete V-I Characteristic Curve:</a:t>
            </a:r>
          </a:p>
        </p:txBody>
      </p:sp>
      <p:sp>
        <p:nvSpPr>
          <p:cNvPr id="3" name="Content Placeholder 2"/>
          <p:cNvSpPr>
            <a:spLocks noGrp="1"/>
          </p:cNvSpPr>
          <p:nvPr>
            <p:ph idx="1"/>
          </p:nvPr>
        </p:nvSpPr>
        <p:spPr/>
        <p:txBody>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marL="0" indent="0">
              <a:buNone/>
            </a:pPr>
            <a:r>
              <a:rPr lang="en-US" sz="1600" dirty="0" smtClean="0"/>
              <a:t> Figure (8</a:t>
            </a:r>
            <a:r>
              <a:rPr lang="en-US" sz="1600" dirty="0"/>
              <a:t>): Comparison between the V-I characteristic curve for </a:t>
            </a:r>
            <a:r>
              <a:rPr lang="en-US" sz="1600" dirty="0" smtClean="0"/>
              <a:t>silicon  diode </a:t>
            </a:r>
            <a:r>
              <a:rPr lang="en-US" sz="1600" dirty="0"/>
              <a:t>and germanium diode.</a:t>
            </a:r>
          </a:p>
        </p:txBody>
      </p:sp>
      <p:sp>
        <p:nvSpPr>
          <p:cNvPr id="6" name="Slide Number Placeholder 5"/>
          <p:cNvSpPr>
            <a:spLocks noGrp="1"/>
          </p:cNvSpPr>
          <p:nvPr>
            <p:ph type="sldNum" sz="quarter" idx="12"/>
          </p:nvPr>
        </p:nvSpPr>
        <p:spPr/>
        <p:txBody>
          <a:bodyPr/>
          <a:lstStyle/>
          <a:p>
            <a:fld id="{1FF0C42B-938C-4867-A3AA-49984040DB1D}" type="slidenum">
              <a:rPr lang="en-US" smtClean="0"/>
              <a:pPr/>
              <a:t>21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00808"/>
            <a:ext cx="4032448" cy="405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96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000" b="1" dirty="0" smtClean="0">
                <a:latin typeface="Times New Roman" pitchFamily="18" charset="0"/>
                <a:cs typeface="Times New Roman" pitchFamily="18" charset="0"/>
              </a:rPr>
              <a:t>Introduction</a:t>
            </a:r>
            <a:endParaRPr lang="tr-TR" sz="2400" dirty="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pPr/>
              <a:t>22</a:t>
            </a:fld>
            <a:endParaRPr lang="en-US"/>
          </a:p>
        </p:txBody>
      </p:sp>
      <p:sp>
        <p:nvSpPr>
          <p:cNvPr id="5" name="İçerik Yer Tutucusu 4"/>
          <p:cNvSpPr>
            <a:spLocks noGrp="1"/>
          </p:cNvSpPr>
          <p:nvPr>
            <p:ph idx="1"/>
          </p:nvPr>
        </p:nvSpPr>
        <p:spPr/>
        <p:txBody>
          <a:bodyPr/>
          <a:lstStyle/>
          <a:p>
            <a:pPr marL="0" indent="0">
              <a:buNone/>
            </a:pPr>
            <a:r>
              <a:rPr lang="en-US" sz="1800" b="1" dirty="0" smtClean="0"/>
              <a:t>           </a:t>
            </a:r>
          </a:p>
          <a:p>
            <a:pPr marL="0" indent="0">
              <a:buNone/>
            </a:pPr>
            <a:r>
              <a:rPr lang="en-US" sz="1800" b="1" dirty="0" smtClean="0"/>
              <a:t>                   The Bipolar Junction Transistor (BJT)</a:t>
            </a:r>
          </a:p>
          <a:p>
            <a:pPr algn="just"/>
            <a:r>
              <a:rPr lang="en-US" sz="1800" dirty="0" smtClean="0"/>
              <a:t>The </a:t>
            </a:r>
            <a:r>
              <a:rPr lang="en-US" sz="1800" b="1" dirty="0"/>
              <a:t>transistor</a:t>
            </a:r>
            <a:r>
              <a:rPr lang="en-US" sz="1800" dirty="0"/>
              <a:t>, derived from </a:t>
            </a:r>
            <a:r>
              <a:rPr lang="en-US" sz="1800" b="1" dirty="0"/>
              <a:t>transfer resistor</a:t>
            </a:r>
            <a:r>
              <a:rPr lang="en-US" sz="1800" dirty="0"/>
              <a:t>, is a three</a:t>
            </a:r>
          </a:p>
          <a:p>
            <a:pPr marL="0" indent="0" algn="just">
              <a:buNone/>
            </a:pPr>
            <a:r>
              <a:rPr lang="en-US" sz="1800" dirty="0" smtClean="0"/>
              <a:t>       terminal </a:t>
            </a:r>
            <a:r>
              <a:rPr lang="en-US" sz="1800" dirty="0"/>
              <a:t>device whose resistance between two terminals is</a:t>
            </a:r>
          </a:p>
          <a:p>
            <a:pPr marL="0" indent="0" algn="just">
              <a:buNone/>
            </a:pPr>
            <a:r>
              <a:rPr lang="en-US" sz="1800" dirty="0" smtClean="0"/>
              <a:t>       controlled </a:t>
            </a:r>
            <a:r>
              <a:rPr lang="en-US" sz="1800" dirty="0"/>
              <a:t>by the third. </a:t>
            </a:r>
            <a:endParaRPr lang="en-US" sz="1800" dirty="0" smtClean="0"/>
          </a:p>
          <a:p>
            <a:pPr marL="0" indent="0" algn="just">
              <a:buNone/>
            </a:pPr>
            <a:endParaRPr lang="en-US" sz="1800" dirty="0"/>
          </a:p>
          <a:p>
            <a:pPr algn="just">
              <a:buFont typeface="Wingdings" pitchFamily="2" charset="2"/>
              <a:buChar char="q"/>
            </a:pPr>
            <a:r>
              <a:rPr lang="en-US" sz="1800" dirty="0" smtClean="0"/>
              <a:t>The </a:t>
            </a:r>
            <a:r>
              <a:rPr lang="en-US" sz="1800" dirty="0"/>
              <a:t>term bipolar reflects the fact </a:t>
            </a:r>
            <a:r>
              <a:rPr lang="en-US" sz="1800" dirty="0" smtClean="0"/>
              <a:t>that there </a:t>
            </a:r>
            <a:r>
              <a:rPr lang="en-US" sz="1800" dirty="0"/>
              <a:t>are two types of carriers, </a:t>
            </a:r>
            <a:r>
              <a:rPr lang="en-US" sz="1800" b="1" dirty="0"/>
              <a:t>holes</a:t>
            </a:r>
            <a:r>
              <a:rPr lang="en-US" sz="1800" dirty="0"/>
              <a:t> and </a:t>
            </a:r>
            <a:r>
              <a:rPr lang="en-US" sz="1800" b="1" dirty="0"/>
              <a:t>electrons</a:t>
            </a:r>
            <a:r>
              <a:rPr lang="en-US" sz="1800" dirty="0"/>
              <a:t> which </a:t>
            </a:r>
            <a:r>
              <a:rPr lang="en-US" sz="1800" dirty="0" smtClean="0"/>
              <a:t>form the </a:t>
            </a:r>
            <a:r>
              <a:rPr lang="en-US" sz="1800" dirty="0"/>
              <a:t>currents in the transistor</a:t>
            </a:r>
            <a:r>
              <a:rPr lang="en-US" sz="1800" dirty="0" smtClean="0"/>
              <a:t>.</a:t>
            </a:r>
          </a:p>
          <a:p>
            <a:pPr marL="0" indent="0" algn="just">
              <a:buNone/>
            </a:pPr>
            <a:endParaRPr lang="en-US" sz="1800" dirty="0" smtClean="0"/>
          </a:p>
          <a:p>
            <a:pPr algn="just">
              <a:buFont typeface="Wingdings" pitchFamily="2" charset="2"/>
              <a:buChar char="q"/>
            </a:pPr>
            <a:r>
              <a:rPr lang="en-US" sz="1800" dirty="0" smtClean="0"/>
              <a:t>If </a:t>
            </a:r>
            <a:r>
              <a:rPr lang="en-US" sz="1800" dirty="0"/>
              <a:t>only one carrier is employed (</a:t>
            </a:r>
            <a:r>
              <a:rPr lang="en-US" sz="1800" dirty="0" smtClean="0"/>
              <a:t>electron or </a:t>
            </a:r>
            <a:r>
              <a:rPr lang="en-US" sz="1800" dirty="0"/>
              <a:t>hole), it is </a:t>
            </a:r>
            <a:r>
              <a:rPr lang="en-US" sz="1800" dirty="0" smtClean="0"/>
              <a:t> considered </a:t>
            </a:r>
            <a:r>
              <a:rPr lang="en-US" sz="1800" dirty="0"/>
              <a:t>a unipolar device like </a:t>
            </a:r>
            <a:r>
              <a:rPr lang="en-US" sz="1800" b="1" dirty="0"/>
              <a:t>field effect transistor (FET).</a:t>
            </a:r>
          </a:p>
          <a:p>
            <a:pPr marL="0" indent="0">
              <a:buNone/>
            </a:pPr>
            <a:endParaRPr lang="en-US" sz="1800" i="1" dirty="0" smtClean="0"/>
          </a:p>
        </p:txBody>
      </p:sp>
    </p:spTree>
    <p:extLst>
      <p:ext uri="{BB962C8B-B14F-4D97-AF65-F5344CB8AC3E}">
        <p14:creationId xmlns:p14="http://schemas.microsoft.com/office/powerpoint/2010/main" val="1996997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000" b="1" dirty="0" smtClean="0">
                <a:solidFill>
                  <a:srgbClr val="CC0000"/>
                </a:solidFill>
                <a:latin typeface="Times New Roman"/>
                <a:ea typeface="Calibri"/>
                <a:cs typeface="Arial"/>
              </a:rPr>
              <a:t>Introduction</a:t>
            </a:r>
            <a:endParaRPr lang="tr-TR" sz="4000" b="1" dirty="0">
              <a:solidFill>
                <a:srgbClr val="CC0000"/>
              </a:solidFill>
              <a:latin typeface="Times New Roman"/>
              <a:ea typeface="Calibri"/>
              <a:cs typeface="Arial"/>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pPr/>
              <a:t>23</a:t>
            </a:fld>
            <a:endParaRPr lang="en-US"/>
          </a:p>
        </p:txBody>
      </p:sp>
      <p:sp>
        <p:nvSpPr>
          <p:cNvPr id="3" name="İçerik Yer Tutucusu 2"/>
          <p:cNvSpPr>
            <a:spLocks noGrp="1"/>
          </p:cNvSpPr>
          <p:nvPr>
            <p:ph idx="1"/>
          </p:nvPr>
        </p:nvSpPr>
        <p:spPr>
          <a:xfrm>
            <a:off x="590994" y="1700808"/>
            <a:ext cx="8001000" cy="4267200"/>
          </a:xfrm>
        </p:spPr>
        <p:txBody>
          <a:bodyPr/>
          <a:lstStyle/>
          <a:p>
            <a:pPr algn="just"/>
            <a:endParaRPr lang="tr-TR" sz="1600" dirty="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cs typeface="Times New Roman" panose="02020603050405020304" pitchFamily="18" charset="0"/>
            </a:endParaRPr>
          </a:p>
          <a:p>
            <a:pPr algn="just"/>
            <a:endParaRPr lang="tr-TR" sz="1600" dirty="0">
              <a:latin typeface="Times New Roman" panose="02020603050405020304" pitchFamily="18" charset="0"/>
              <a:cs typeface="Times New Roman" panose="02020603050405020304" pitchFamily="18" charset="0"/>
            </a:endParaRP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683568" y="1782396"/>
            <a:ext cx="7776864" cy="5047536"/>
          </a:xfrm>
          <a:prstGeom prst="rect">
            <a:avLst/>
          </a:prstGeom>
        </p:spPr>
        <p:txBody>
          <a:bodyPr wrap="square">
            <a:spAutoFit/>
          </a:bodyPr>
          <a:lstStyle/>
          <a:p>
            <a:pPr marL="285750" indent="-285750">
              <a:buClr>
                <a:schemeClr val="accent2"/>
              </a:buClr>
              <a:buFont typeface="Wingdings" pitchFamily="2" charset="2"/>
              <a:buChar char="q"/>
            </a:pPr>
            <a:endParaRPr lang="en-US" dirty="0" smtClean="0"/>
          </a:p>
          <a:p>
            <a:pPr marL="285750" indent="-285750" algn="just">
              <a:lnSpc>
                <a:spcPct val="150000"/>
              </a:lnSpc>
              <a:buClr>
                <a:schemeClr val="accent2"/>
              </a:buClr>
              <a:buFont typeface="Wingdings" pitchFamily="2" charset="2"/>
              <a:buChar char="q"/>
            </a:pPr>
            <a:r>
              <a:rPr lang="en-US" sz="1800" dirty="0"/>
              <a:t>The transistor is constructed with three doped </a:t>
            </a:r>
            <a:r>
              <a:rPr lang="en-US" sz="1800" dirty="0" smtClean="0"/>
              <a:t>semiconductor regions </a:t>
            </a:r>
            <a:r>
              <a:rPr lang="en-US" sz="1800" dirty="0"/>
              <a:t>separated by two </a:t>
            </a:r>
            <a:r>
              <a:rPr lang="en-US" sz="1800" dirty="0" err="1"/>
              <a:t>pn</a:t>
            </a:r>
            <a:r>
              <a:rPr lang="en-US" sz="1800" dirty="0"/>
              <a:t> junctions. </a:t>
            </a:r>
            <a:endParaRPr lang="en-US" sz="1800" dirty="0" smtClean="0"/>
          </a:p>
          <a:p>
            <a:pPr marL="285750" indent="-285750" algn="just">
              <a:lnSpc>
                <a:spcPct val="150000"/>
              </a:lnSpc>
              <a:buClr>
                <a:schemeClr val="accent2"/>
              </a:buClr>
              <a:buFont typeface="Wingdings" pitchFamily="2" charset="2"/>
              <a:buChar char="q"/>
            </a:pPr>
            <a:endParaRPr lang="en-US" sz="1800" dirty="0"/>
          </a:p>
          <a:p>
            <a:pPr marL="285750" indent="-285750" algn="just">
              <a:lnSpc>
                <a:spcPct val="150000"/>
              </a:lnSpc>
              <a:buClr>
                <a:schemeClr val="accent2"/>
              </a:buClr>
              <a:buFont typeface="Wingdings" pitchFamily="2" charset="2"/>
              <a:buChar char="q"/>
            </a:pPr>
            <a:r>
              <a:rPr lang="en-US" sz="1800" dirty="0" smtClean="0"/>
              <a:t>The </a:t>
            </a:r>
            <a:r>
              <a:rPr lang="en-US" sz="1800" dirty="0"/>
              <a:t>three regions are </a:t>
            </a:r>
            <a:r>
              <a:rPr lang="en-US" sz="1800" dirty="0" smtClean="0"/>
              <a:t>called</a:t>
            </a:r>
            <a:r>
              <a:rPr lang="en-US" sz="1800" b="1" dirty="0" smtClean="0"/>
              <a:t> Emitter </a:t>
            </a:r>
            <a:r>
              <a:rPr lang="en-US" sz="1800" b="1" dirty="0"/>
              <a:t>(E)</a:t>
            </a:r>
            <a:r>
              <a:rPr lang="en-US" sz="1800" dirty="0"/>
              <a:t>,</a:t>
            </a:r>
            <a:r>
              <a:rPr lang="en-US" sz="1800" b="1" dirty="0"/>
              <a:t> Base (B)</a:t>
            </a:r>
            <a:r>
              <a:rPr lang="en-US" sz="1800" dirty="0"/>
              <a:t>,</a:t>
            </a:r>
            <a:r>
              <a:rPr lang="en-US" sz="1800" b="1" dirty="0"/>
              <a:t> </a:t>
            </a:r>
            <a:r>
              <a:rPr lang="en-US" sz="1800" dirty="0"/>
              <a:t>and</a:t>
            </a:r>
            <a:r>
              <a:rPr lang="en-US" sz="1800" b="1" dirty="0"/>
              <a:t> Collector (C)</a:t>
            </a:r>
            <a:r>
              <a:rPr lang="en-US" sz="1800" dirty="0" smtClean="0"/>
              <a:t>.</a:t>
            </a:r>
          </a:p>
          <a:p>
            <a:pPr algn="just">
              <a:lnSpc>
                <a:spcPct val="150000"/>
              </a:lnSpc>
              <a:buClr>
                <a:schemeClr val="accent2"/>
              </a:buClr>
            </a:pPr>
            <a:endParaRPr lang="en-US" sz="1800" dirty="0" smtClean="0"/>
          </a:p>
          <a:p>
            <a:pPr marL="285750" indent="-285750" algn="just">
              <a:lnSpc>
                <a:spcPct val="150000"/>
              </a:lnSpc>
              <a:buClr>
                <a:schemeClr val="accent2"/>
              </a:buClr>
              <a:buFont typeface="Wingdings" pitchFamily="2" charset="2"/>
              <a:buChar char="q"/>
            </a:pPr>
            <a:r>
              <a:rPr lang="en-US" sz="1800" dirty="0"/>
              <a:t>Physical representations of the two types of BJTs are shown </a:t>
            </a:r>
            <a:r>
              <a:rPr lang="en-US" sz="1800" dirty="0" smtClean="0"/>
              <a:t>in Figure </a:t>
            </a:r>
            <a:r>
              <a:rPr lang="en-US" sz="1800" dirty="0"/>
              <a:t>(1–1). One type consists of two n -regions separated by a </a:t>
            </a:r>
            <a:r>
              <a:rPr lang="en-US" sz="1800" dirty="0" smtClean="0"/>
              <a:t>p-region (</a:t>
            </a:r>
            <a:r>
              <a:rPr lang="en-US" sz="1800" dirty="0" err="1"/>
              <a:t>npn</a:t>
            </a:r>
            <a:r>
              <a:rPr lang="en-US" sz="1800" dirty="0"/>
              <a:t>), and the other type consists of two p-regions separated by an </a:t>
            </a:r>
            <a:r>
              <a:rPr lang="en-US" sz="1800" dirty="0" smtClean="0"/>
              <a:t>n-region (</a:t>
            </a:r>
            <a:r>
              <a:rPr lang="en-US" sz="1800" dirty="0" err="1"/>
              <a:t>pnp</a:t>
            </a:r>
            <a:r>
              <a:rPr lang="en-US" sz="1800" dirty="0"/>
              <a:t>).</a:t>
            </a:r>
            <a:endParaRPr lang="en-US" sz="1800" dirty="0" smtClean="0"/>
          </a:p>
          <a:p>
            <a:pPr>
              <a:buClr>
                <a:schemeClr val="accent2"/>
              </a:buClr>
            </a:pPr>
            <a:endParaRPr lang="en-US" sz="1800" dirty="0" smtClean="0"/>
          </a:p>
          <a:p>
            <a:pPr>
              <a:buClr>
                <a:schemeClr val="accent2"/>
              </a:buClr>
            </a:pPr>
            <a:endParaRPr lang="en-US" sz="1800" dirty="0"/>
          </a:p>
        </p:txBody>
      </p:sp>
    </p:spTree>
    <p:extLst>
      <p:ext uri="{BB962C8B-B14F-4D97-AF65-F5344CB8AC3E}">
        <p14:creationId xmlns:p14="http://schemas.microsoft.com/office/powerpoint/2010/main" val="916912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000" b="1" dirty="0">
                <a:solidFill>
                  <a:srgbClr val="CC0000"/>
                </a:solidFill>
                <a:latin typeface="Times New Roman"/>
                <a:ea typeface="Calibri"/>
                <a:cs typeface="Arial"/>
              </a:rPr>
              <a:t>Introduction</a:t>
            </a:r>
            <a:endParaRPr lang="tr-TR" sz="2200" dirty="0"/>
          </a:p>
        </p:txBody>
      </p:sp>
      <p:sp>
        <p:nvSpPr>
          <p:cNvPr id="6" name="Slayt Numarası Yer Tutucusu 5"/>
          <p:cNvSpPr>
            <a:spLocks noGrp="1"/>
          </p:cNvSpPr>
          <p:nvPr>
            <p:ph type="sldNum" sz="quarter" idx="12"/>
          </p:nvPr>
        </p:nvSpPr>
        <p:spPr/>
        <p:txBody>
          <a:bodyPr/>
          <a:lstStyle/>
          <a:p>
            <a:fld id="{1FF0C42B-938C-4867-A3AA-49984040DB1D}" type="slidenum">
              <a:rPr lang="en-US" smtClean="0"/>
              <a:pPr/>
              <a:t>24</a:t>
            </a:fld>
            <a:endParaRPr lang="en-US"/>
          </a:p>
        </p:txBody>
      </p:sp>
      <p:sp>
        <p:nvSpPr>
          <p:cNvPr id="3" name="Content Placeholder 2"/>
          <p:cNvSpPr>
            <a:spLocks noGrp="1"/>
          </p:cNvSpPr>
          <p:nvPr>
            <p:ph idx="1"/>
          </p:nvPr>
        </p:nvSpPr>
        <p:spPr/>
        <p:txBody>
          <a:bodyPr/>
          <a:lstStyle/>
          <a:p>
            <a:pPr marL="0" indent="0">
              <a:buNone/>
            </a:pPr>
            <a:endParaRPr lang="en-US" sz="1800" dirty="0">
              <a:latin typeface="Times New Roman" pitchFamily="18" charset="0"/>
              <a:cs typeface="Times New Roman" pitchFamily="18" charset="0"/>
            </a:endParaRPr>
          </a:p>
          <a:p>
            <a:endParaRPr lang="en-US" sz="1800" dirty="0" smtClean="0">
              <a:latin typeface="Bradley Hand ITC"/>
            </a:endParaRPr>
          </a:p>
          <a:p>
            <a:endParaRPr lang="en-US" sz="1800" dirty="0">
              <a:latin typeface="Bradley Hand ITC"/>
            </a:endParaRPr>
          </a:p>
          <a:p>
            <a:endParaRPr lang="en-US" sz="1800" dirty="0" smtClean="0">
              <a:latin typeface="Bradley Hand ITC"/>
            </a:endParaRPr>
          </a:p>
          <a:p>
            <a:endParaRPr lang="en-US" sz="1800" dirty="0">
              <a:latin typeface="Bradley Hand ITC"/>
            </a:endParaRPr>
          </a:p>
          <a:p>
            <a:endParaRPr lang="en-US" sz="1800" dirty="0" smtClean="0">
              <a:latin typeface="Bradley Hand ITC"/>
            </a:endParaRPr>
          </a:p>
          <a:p>
            <a:endParaRPr lang="en-US" sz="1800" dirty="0">
              <a:latin typeface="Bradley Hand ITC"/>
            </a:endParaRPr>
          </a:p>
          <a:p>
            <a:endParaRPr lang="en-US" sz="1800" dirty="0" smtClean="0">
              <a:latin typeface="Bradley Hand ITC"/>
            </a:endParaRPr>
          </a:p>
          <a:p>
            <a:endParaRPr lang="en-US" sz="1800" dirty="0">
              <a:latin typeface="Bradley Hand ITC"/>
            </a:endParaRPr>
          </a:p>
          <a:p>
            <a:endParaRPr lang="en-US" sz="1800" dirty="0" smtClean="0">
              <a:latin typeface="Bradley Hand ITC"/>
            </a:endParaRPr>
          </a:p>
          <a:p>
            <a:endParaRPr lang="en-US" sz="1800" dirty="0">
              <a:latin typeface="Bradley Hand ITC"/>
            </a:endParaRPr>
          </a:p>
          <a:p>
            <a:pPr marL="0" indent="0">
              <a:buNone/>
            </a:pPr>
            <a:r>
              <a:rPr lang="en-US" sz="1800" b="1" dirty="0" smtClean="0">
                <a:latin typeface="Bradley Hand ITC"/>
              </a:rPr>
              <a:t>                                       Figure </a:t>
            </a:r>
            <a:r>
              <a:rPr lang="en-US" sz="1800" b="1" dirty="0">
                <a:latin typeface="Bradley Hand ITC"/>
              </a:rPr>
              <a:t>(1-1) Transistor Basic </a:t>
            </a:r>
            <a:r>
              <a:rPr lang="en-US" sz="1800" b="1" dirty="0" smtClean="0">
                <a:latin typeface="Bradley Hand ITC"/>
              </a:rPr>
              <a:t>Structure</a:t>
            </a:r>
          </a:p>
          <a:p>
            <a:endParaRPr lang="en-US" sz="1800" dirty="0">
              <a:latin typeface="Bradley Hand ITC"/>
              <a:cs typeface="Times New Roman" pitchFamily="18" charset="0"/>
            </a:endParaRPr>
          </a:p>
          <a:p>
            <a:endParaRPr lang="en-US" sz="1800" dirty="0" smtClean="0">
              <a:latin typeface="Bradley Hand ITC"/>
              <a:cs typeface="Times New Roman" pitchFamily="18" charset="0"/>
            </a:endParaRPr>
          </a:p>
          <a:p>
            <a:endParaRPr lang="en-US" sz="1800" dirty="0">
              <a:latin typeface="Bradley Hand ITC"/>
              <a:cs typeface="Times New Roman" pitchFamily="18" charset="0"/>
            </a:endParaRPr>
          </a:p>
          <a:p>
            <a:endParaRPr lang="en-US" sz="1800" dirty="0" smtClean="0">
              <a:latin typeface="Bradley Hand ITC"/>
              <a:cs typeface="Times New Roman" pitchFamily="18" charset="0"/>
            </a:endParaRPr>
          </a:p>
          <a:p>
            <a:endParaRPr lang="en-US" sz="1800" dirty="0">
              <a:latin typeface="Bradley Hand ITC"/>
              <a:cs typeface="Times New Roman" pitchFamily="18" charset="0"/>
            </a:endParaRPr>
          </a:p>
          <a:p>
            <a:endParaRPr lang="en-US" sz="1800" dirty="0" smtClean="0">
              <a:latin typeface="Bradley Hand ITC"/>
              <a:cs typeface="Times New Roman" pitchFamily="18" charset="0"/>
            </a:endParaRPr>
          </a:p>
          <a:p>
            <a:pPr marL="0" indent="0">
              <a:buNone/>
            </a:pPr>
            <a:endParaRPr lang="en-US" sz="1800" i="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2062163"/>
            <a:ext cx="79152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90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000" b="1" dirty="0">
                <a:solidFill>
                  <a:srgbClr val="CC0000"/>
                </a:solidFill>
                <a:latin typeface="Times New Roman"/>
                <a:ea typeface="Calibri"/>
                <a:cs typeface="Arial"/>
              </a:rPr>
              <a:t>Introduction</a:t>
            </a:r>
            <a:endParaRPr lang="tr-TR" sz="2400" dirty="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pPr/>
              <a:t>25</a:t>
            </a:fld>
            <a:endParaRPr lang="en-US"/>
          </a:p>
        </p:txBody>
      </p:sp>
      <p:sp>
        <p:nvSpPr>
          <p:cNvPr id="9" name="Rectangle 8"/>
          <p:cNvSpPr/>
          <p:nvPr/>
        </p:nvSpPr>
        <p:spPr>
          <a:xfrm>
            <a:off x="611560" y="1772815"/>
            <a:ext cx="7920880" cy="3693319"/>
          </a:xfrm>
          <a:prstGeom prst="rect">
            <a:avLst/>
          </a:prstGeom>
        </p:spPr>
        <p:txBody>
          <a:bodyPr wrap="square">
            <a:spAutoFit/>
          </a:bodyPr>
          <a:lstStyle/>
          <a:p>
            <a:endParaRPr lang="en-US" sz="1800" dirty="0" smtClean="0">
              <a:latin typeface="Times New Roman" pitchFamily="18" charset="0"/>
              <a:cs typeface="Times New Roman" pitchFamily="18" charset="0"/>
            </a:endParaRPr>
          </a:p>
          <a:p>
            <a:pPr marL="285750" indent="-285750">
              <a:buClr>
                <a:schemeClr val="accent2"/>
              </a:buClr>
              <a:buFont typeface="Wingdings" pitchFamily="2" charset="2"/>
              <a:buChar char="q"/>
            </a:pPr>
            <a:r>
              <a:rPr lang="en-US" sz="1800" dirty="0" smtClean="0"/>
              <a:t>Figure </a:t>
            </a:r>
            <a:r>
              <a:rPr lang="en-US" sz="1800" dirty="0"/>
              <a:t>(1-2) shows the schematic symbols for the </a:t>
            </a:r>
            <a:r>
              <a:rPr lang="en-US" sz="1800" dirty="0" err="1"/>
              <a:t>npn</a:t>
            </a:r>
            <a:r>
              <a:rPr lang="en-US" sz="1800" dirty="0"/>
              <a:t> and </a:t>
            </a:r>
            <a:r>
              <a:rPr lang="en-US" sz="1800" dirty="0" err="1"/>
              <a:t>pnp</a:t>
            </a:r>
            <a:endParaRPr lang="en-US" sz="1800" dirty="0"/>
          </a:p>
          <a:p>
            <a:r>
              <a:rPr lang="en-US" sz="1800" dirty="0" smtClean="0"/>
              <a:t>Transistors.</a:t>
            </a:r>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pPr>
              <a:buClr>
                <a:schemeClr val="accent2"/>
              </a:buClr>
            </a:pPr>
            <a:r>
              <a:rPr lang="en-US" sz="1800" b="1" dirty="0" smtClean="0">
                <a:latin typeface="Times New Roman" pitchFamily="18" charset="0"/>
                <a:cs typeface="Times New Roman" pitchFamily="18" charset="0"/>
              </a:rPr>
              <a:t>                                          </a:t>
            </a:r>
          </a:p>
          <a:p>
            <a:pPr>
              <a:buClr>
                <a:schemeClr val="accent2"/>
              </a:buClr>
            </a:pP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p>
          <a:p>
            <a:pPr>
              <a:buClr>
                <a:schemeClr val="accent2"/>
              </a:buClr>
            </a:pP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                                 </a:t>
            </a:r>
            <a:r>
              <a:rPr lang="en-US" sz="1800" b="1" dirty="0">
                <a:latin typeface="Bradley Hand ITC"/>
              </a:rPr>
              <a:t>Figure (1-2) standard transistor </a:t>
            </a:r>
            <a:r>
              <a:rPr lang="en-US" sz="1800" b="1" dirty="0" smtClean="0">
                <a:latin typeface="Bradley Hand ITC"/>
              </a:rPr>
              <a:t>symbol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325" y="2852936"/>
            <a:ext cx="31813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734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1FF0C42B-938C-4867-A3AA-49984040DB1D}" type="slidenum">
              <a:rPr lang="en-US" smtClean="0"/>
              <a:pPr/>
              <a:t>26</a:t>
            </a:fld>
            <a:endParaRPr lang="en-US"/>
          </a:p>
        </p:txBody>
      </p:sp>
      <p:sp>
        <p:nvSpPr>
          <p:cNvPr id="4" name="Rectangle 3"/>
          <p:cNvSpPr/>
          <p:nvPr/>
        </p:nvSpPr>
        <p:spPr>
          <a:xfrm>
            <a:off x="611560" y="1916832"/>
            <a:ext cx="7776864" cy="3693319"/>
          </a:xfrm>
          <a:prstGeom prst="rect">
            <a:avLst/>
          </a:prstGeom>
        </p:spPr>
        <p:txBody>
          <a:bodyPr wrap="square">
            <a:spAutoFit/>
          </a:bodyPr>
          <a:lstStyle/>
          <a:p>
            <a:pPr>
              <a:buClr>
                <a:schemeClr val="accent2"/>
              </a:buClr>
            </a:pPr>
            <a:endParaRPr lang="en-US" sz="1800" dirty="0" smtClean="0">
              <a:latin typeface="Times New Roman" pitchFamily="18" charset="0"/>
              <a:cs typeface="Times New Roman" pitchFamily="18" charset="0"/>
            </a:endParaRPr>
          </a:p>
          <a:p>
            <a:pPr marL="285750" indent="-285750">
              <a:buClr>
                <a:schemeClr val="accent2"/>
              </a:buClr>
              <a:buFont typeface="Wingdings" pitchFamily="2" charset="2"/>
              <a:buChar char="q"/>
            </a:pPr>
            <a:r>
              <a:rPr lang="en-US" sz="1800" b="1" i="1" dirty="0"/>
              <a:t>Objective</a:t>
            </a:r>
            <a:r>
              <a:rPr lang="en-US" sz="1800" i="1" dirty="0"/>
              <a:t>: understanding the basic operation of the transistor and </a:t>
            </a:r>
            <a:r>
              <a:rPr lang="en-US" sz="1800" i="1" dirty="0" smtClean="0"/>
              <a:t>its naming</a:t>
            </a:r>
          </a:p>
          <a:p>
            <a:pPr marL="285750" indent="-285750">
              <a:buClr>
                <a:schemeClr val="accent2"/>
              </a:buClr>
              <a:buFont typeface="Wingdings" pitchFamily="2" charset="2"/>
              <a:buChar char="q"/>
            </a:pPr>
            <a:endParaRPr lang="en-US" sz="1800" i="1" dirty="0">
              <a:latin typeface="Times New Roman" pitchFamily="18" charset="0"/>
              <a:cs typeface="Times New Roman" pitchFamily="18" charset="0"/>
            </a:endParaRPr>
          </a:p>
          <a:p>
            <a:pPr marL="285750" indent="-285750" algn="just">
              <a:buClr>
                <a:schemeClr val="accent2"/>
              </a:buClr>
              <a:buFont typeface="Wingdings" pitchFamily="2" charset="2"/>
              <a:buChar char="q"/>
            </a:pPr>
            <a:r>
              <a:rPr lang="en-US" sz="1800" i="1" dirty="0"/>
              <a:t>In order for the transistor to operate properly as an amplifier, the two </a:t>
            </a:r>
            <a:r>
              <a:rPr lang="en-US" sz="1800" i="1" dirty="0" err="1"/>
              <a:t>pn</a:t>
            </a:r>
            <a:r>
              <a:rPr lang="en-US" sz="1800" i="1" dirty="0"/>
              <a:t> junctions must be correctly biased with external voltages. </a:t>
            </a:r>
            <a:endParaRPr lang="en-US" sz="1800" i="1" dirty="0" smtClean="0"/>
          </a:p>
          <a:p>
            <a:pPr marL="285750" indent="-285750" algn="just">
              <a:buClr>
                <a:schemeClr val="accent2"/>
              </a:buClr>
              <a:buFont typeface="Wingdings" pitchFamily="2" charset="2"/>
              <a:buChar char="q"/>
            </a:pPr>
            <a:endParaRPr lang="en-US" sz="1800" i="1" dirty="0"/>
          </a:p>
          <a:p>
            <a:pPr marL="285750" indent="-285750" algn="just">
              <a:buClr>
                <a:schemeClr val="accent2"/>
              </a:buClr>
              <a:buFont typeface="Wingdings" pitchFamily="2" charset="2"/>
              <a:buChar char="q"/>
            </a:pPr>
            <a:r>
              <a:rPr lang="en-US" sz="1800" i="1" dirty="0" smtClean="0"/>
              <a:t>The </a:t>
            </a:r>
            <a:r>
              <a:rPr lang="en-US" sz="1800" i="1" dirty="0"/>
              <a:t>basic operation of the transistor will now be described using the </a:t>
            </a:r>
            <a:r>
              <a:rPr lang="en-US" sz="1800" i="1" dirty="0" err="1" smtClean="0"/>
              <a:t>npn</a:t>
            </a:r>
            <a:r>
              <a:rPr lang="en-US" sz="1800" i="1" dirty="0" smtClean="0"/>
              <a:t> </a:t>
            </a:r>
            <a:r>
              <a:rPr lang="en-US" sz="1800" i="1" dirty="0"/>
              <a:t>transistor. The operation of the </a:t>
            </a:r>
            <a:r>
              <a:rPr lang="en-US" sz="1800" i="1" dirty="0" err="1"/>
              <a:t>pnp</a:t>
            </a:r>
            <a:r>
              <a:rPr lang="en-US" sz="1800" i="1" dirty="0"/>
              <a:t> transistor is the same as for the </a:t>
            </a:r>
            <a:r>
              <a:rPr lang="en-US" sz="1800" i="1" dirty="0" err="1" smtClean="0"/>
              <a:t>npn</a:t>
            </a:r>
            <a:r>
              <a:rPr lang="en-US" sz="1800" i="1" dirty="0" smtClean="0"/>
              <a:t> </a:t>
            </a:r>
            <a:r>
              <a:rPr lang="en-US" sz="1800" i="1" dirty="0"/>
              <a:t>except that the roles of the electrons and holes, </a:t>
            </a:r>
            <a:r>
              <a:rPr lang="en-US" sz="1800" b="1" i="1" dirty="0"/>
              <a:t>the bias voltage polarities and current directions are all reversed.</a:t>
            </a:r>
          </a:p>
        </p:txBody>
      </p:sp>
      <p:sp>
        <p:nvSpPr>
          <p:cNvPr id="11" name="Başlık 1"/>
          <p:cNvSpPr>
            <a:spLocks noGrp="1"/>
          </p:cNvSpPr>
          <p:nvPr>
            <p:ph type="title"/>
          </p:nvPr>
        </p:nvSpPr>
        <p:spPr/>
        <p:txBody>
          <a:bodyPr/>
          <a:lstStyle/>
          <a:p>
            <a:r>
              <a:rPr lang="en-US" sz="4000" b="1" dirty="0">
                <a:solidFill>
                  <a:srgbClr val="CC0000"/>
                </a:solidFill>
                <a:latin typeface="Times New Roman"/>
                <a:ea typeface="Calibri"/>
                <a:cs typeface="Arial"/>
              </a:rPr>
              <a:t>Transistor operation</a:t>
            </a:r>
            <a:endParaRPr lang="tr-TR" sz="4000" b="1" dirty="0">
              <a:solidFill>
                <a:srgbClr val="CC0000"/>
              </a:solidFill>
              <a:latin typeface="Times New Roman"/>
              <a:ea typeface="Calibri"/>
              <a:cs typeface="Arial"/>
            </a:endParaRPr>
          </a:p>
        </p:txBody>
      </p:sp>
    </p:spTree>
    <p:extLst>
      <p:ext uri="{BB962C8B-B14F-4D97-AF65-F5344CB8AC3E}">
        <p14:creationId xmlns:p14="http://schemas.microsoft.com/office/powerpoint/2010/main" val="2667005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1FF0C42B-938C-4867-A3AA-49984040DB1D}" type="slidenum">
              <a:rPr lang="en-US" smtClean="0"/>
              <a:pPr/>
              <a:t>27</a:t>
            </a:fld>
            <a:endParaRPr lang="en-US"/>
          </a:p>
        </p:txBody>
      </p:sp>
      <p:sp>
        <p:nvSpPr>
          <p:cNvPr id="3" name="İçerik Yer Tutucusu 2"/>
          <p:cNvSpPr>
            <a:spLocks noGrp="1"/>
          </p:cNvSpPr>
          <p:nvPr>
            <p:ph idx="1"/>
          </p:nvPr>
        </p:nvSpPr>
        <p:spPr>
          <a:xfrm>
            <a:off x="590994" y="1757289"/>
            <a:ext cx="8001000" cy="4267200"/>
          </a:xfrm>
        </p:spPr>
        <p:txBody>
          <a:bodyPr/>
          <a:lstStyle/>
          <a:p>
            <a:endParaRPr lang="en-US" sz="1600" dirty="0" smtClean="0"/>
          </a:p>
          <a:p>
            <a:r>
              <a:rPr lang="en-US" sz="1800" dirty="0">
                <a:latin typeface="Comic Sans MS"/>
              </a:rPr>
              <a:t>Figure (1-3) shows both the </a:t>
            </a:r>
            <a:r>
              <a:rPr lang="en-US" sz="1800" dirty="0" err="1">
                <a:latin typeface="Comic Sans MS"/>
              </a:rPr>
              <a:t>pnp</a:t>
            </a:r>
            <a:r>
              <a:rPr lang="en-US" sz="1800" dirty="0">
                <a:latin typeface="Comic Sans MS"/>
              </a:rPr>
              <a:t> and </a:t>
            </a:r>
            <a:r>
              <a:rPr lang="en-US" sz="1800" dirty="0" err="1">
                <a:latin typeface="Comic Sans MS"/>
              </a:rPr>
              <a:t>npn</a:t>
            </a:r>
            <a:r>
              <a:rPr lang="en-US" sz="1800" dirty="0">
                <a:latin typeface="Comic Sans MS"/>
              </a:rPr>
              <a:t> transistors with the </a:t>
            </a:r>
            <a:r>
              <a:rPr lang="en-US" sz="1800" dirty="0" smtClean="0">
                <a:latin typeface="Comic Sans MS"/>
              </a:rPr>
              <a:t>proper DC </a:t>
            </a:r>
            <a:r>
              <a:rPr lang="en-US" sz="1800" dirty="0">
                <a:latin typeface="Comic Sans MS"/>
              </a:rPr>
              <a:t>biasing. Notice that in both cases the </a:t>
            </a:r>
            <a:r>
              <a:rPr lang="en-US" sz="2000" b="1" dirty="0">
                <a:latin typeface="Comic Sans MS,Bold"/>
              </a:rPr>
              <a:t>base-emitter junction </a:t>
            </a:r>
            <a:r>
              <a:rPr lang="en-US" sz="2000" b="1" dirty="0" smtClean="0">
                <a:latin typeface="Comic Sans MS,Bold"/>
              </a:rPr>
              <a:t>is forward </a:t>
            </a:r>
            <a:r>
              <a:rPr lang="en-US" sz="2000" b="1" dirty="0">
                <a:latin typeface="Comic Sans MS,Bold"/>
              </a:rPr>
              <a:t>biased and the base-collector is reverse </a:t>
            </a:r>
            <a:r>
              <a:rPr lang="en-US" sz="2000" b="1" dirty="0" smtClean="0">
                <a:latin typeface="Comic Sans MS,Bold"/>
              </a:rPr>
              <a:t>biased.</a:t>
            </a:r>
          </a:p>
          <a:p>
            <a:endParaRPr lang="en-US" sz="2000" b="1" dirty="0">
              <a:latin typeface="Comic Sans MS,Bold"/>
              <a:cs typeface="Times New Roman" pitchFamily="18" charset="0"/>
            </a:endParaRPr>
          </a:p>
          <a:p>
            <a:endParaRPr lang="en-US" sz="2000" b="1" dirty="0" smtClean="0">
              <a:latin typeface="Comic Sans MS,Bold"/>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t>                 Figure </a:t>
            </a:r>
            <a:r>
              <a:rPr lang="en-US" sz="1800" dirty="0"/>
              <a:t>(1-3) transistor forward reverse </a:t>
            </a:r>
            <a:r>
              <a:rPr lang="en-US" sz="1800" dirty="0" smtClean="0"/>
              <a:t>bias</a:t>
            </a:r>
            <a:r>
              <a:rPr lang="en-US" sz="1800" dirty="0" smtClean="0">
                <a:latin typeface="Times New Roman" pitchFamily="18" charset="0"/>
                <a:cs typeface="Times New Roman" pitchFamily="18" charset="0"/>
              </a:rPr>
              <a:t>.</a:t>
            </a:r>
            <a:endParaRPr lang="en-US" sz="1800" dirty="0">
              <a:latin typeface="Times New Roman" pitchFamily="18" charset="0"/>
              <a:ea typeface="Calibri"/>
              <a:cs typeface="Times New Roman" pitchFamily="18" charset="0"/>
            </a:endParaRPr>
          </a:p>
          <a:p>
            <a:pPr algn="just"/>
            <a:endParaRPr lang="tr-TR" sz="1600" dirty="0">
              <a:latin typeface="Times New Roman" panose="02020603050405020304" pitchFamily="18" charset="0"/>
              <a:cs typeface="Times New Roman" panose="02020603050405020304" pitchFamily="18" charset="0"/>
            </a:endParaRPr>
          </a:p>
        </p:txBody>
      </p:sp>
      <p:sp>
        <p:nvSpPr>
          <p:cNvPr id="7" name="Başlık 1"/>
          <p:cNvSpPr>
            <a:spLocks noGrp="1"/>
          </p:cNvSpPr>
          <p:nvPr>
            <p:ph type="title"/>
          </p:nvPr>
        </p:nvSpPr>
        <p:spPr/>
        <p:txBody>
          <a:bodyPr/>
          <a:lstStyle/>
          <a:p>
            <a:r>
              <a:rPr lang="en-US" sz="4000" b="1" dirty="0">
                <a:solidFill>
                  <a:srgbClr val="CC0000"/>
                </a:solidFill>
                <a:latin typeface="Times New Roman"/>
                <a:ea typeface="Calibri"/>
                <a:cs typeface="Arial"/>
              </a:rPr>
              <a:t>Transistor operation</a:t>
            </a:r>
            <a:endParaRPr lang="tr-TR"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40968"/>
            <a:ext cx="636929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754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indent="-469900">
              <a:lnSpc>
                <a:spcPct val="150000"/>
              </a:lnSpc>
              <a:spcBef>
                <a:spcPts val="600"/>
              </a:spcBef>
              <a:spcAft>
                <a:spcPts val="600"/>
              </a:spcAft>
            </a:pPr>
            <a:r>
              <a:rPr lang="en-US" sz="4000" b="1" dirty="0">
                <a:solidFill>
                  <a:srgbClr val="CC0000"/>
                </a:solidFill>
                <a:latin typeface="Times New Roman"/>
                <a:ea typeface="Calibri"/>
                <a:cs typeface="Arial"/>
              </a:rPr>
              <a:t>Transistor operation</a:t>
            </a:r>
            <a:endParaRPr lang="en-US" sz="4000" b="1" dirty="0">
              <a:solidFill>
                <a:srgbClr val="DA2A00"/>
              </a:solidFill>
              <a:latin typeface="Times New Roman" pitchFamily="18" charset="0"/>
              <a:ea typeface="Times New Roman"/>
              <a:cs typeface="Times New Roman" pitchFamily="18" charset="0"/>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pPr/>
              <a:t>28</a:t>
            </a:fld>
            <a:endParaRPr lang="en-US"/>
          </a:p>
        </p:txBody>
      </p:sp>
      <p:sp>
        <p:nvSpPr>
          <p:cNvPr id="8" name="Rectangle 7"/>
          <p:cNvSpPr/>
          <p:nvPr/>
        </p:nvSpPr>
        <p:spPr>
          <a:xfrm>
            <a:off x="611560" y="1822863"/>
            <a:ext cx="7488832" cy="4185761"/>
          </a:xfrm>
          <a:prstGeom prst="rect">
            <a:avLst/>
          </a:prstGeom>
        </p:spPr>
        <p:txBody>
          <a:bodyPr wrap="square">
            <a:spAutoFit/>
          </a:bodyPr>
          <a:lstStyle/>
          <a:p>
            <a:pPr>
              <a:buClr>
                <a:schemeClr val="accent2"/>
              </a:buClr>
            </a:pPr>
            <a:endParaRPr lang="en-US" dirty="0">
              <a:latin typeface="Times New Roman" pitchFamily="18" charset="0"/>
              <a:cs typeface="Times New Roman" pitchFamily="18" charset="0"/>
            </a:endParaRPr>
          </a:p>
          <a:p>
            <a:pPr marL="285750" indent="-285750" algn="just">
              <a:buClr>
                <a:schemeClr val="accent2"/>
              </a:buClr>
              <a:buFont typeface="Wingdings" pitchFamily="2" charset="2"/>
              <a:buChar char="q"/>
            </a:pPr>
            <a:r>
              <a:rPr lang="en-US" dirty="0" smtClean="0">
                <a:latin typeface="Times New Roman" pitchFamily="18" charset="0"/>
                <a:cs typeface="Times New Roman" pitchFamily="18" charset="0"/>
              </a:rPr>
              <a:t>  </a:t>
            </a:r>
            <a:r>
              <a:rPr lang="en-US" sz="1800" dirty="0">
                <a:latin typeface="Comic Sans MS"/>
              </a:rPr>
              <a:t>Before the transistor is biased there are two depletion regions. What is happens inside the transistor when it is forward and reverse bias is the forward biased from the base to emitter narrows the </a:t>
            </a:r>
            <a:r>
              <a:rPr lang="en-US" sz="1800" b="1" dirty="0">
                <a:latin typeface="Comic Sans MS"/>
              </a:rPr>
              <a:t>BE depletion </a:t>
            </a:r>
            <a:r>
              <a:rPr lang="en-US" sz="1800" dirty="0">
                <a:latin typeface="Comic Sans MS"/>
              </a:rPr>
              <a:t>region as shown in figure (1-4). </a:t>
            </a:r>
            <a:endParaRPr lang="en-US" sz="1800" dirty="0" smtClean="0">
              <a:latin typeface="Comic Sans MS"/>
            </a:endParaRPr>
          </a:p>
          <a:p>
            <a:pPr marL="285750" indent="-285750" algn="just">
              <a:buClr>
                <a:schemeClr val="accent2"/>
              </a:buClr>
              <a:buFont typeface="Wingdings" pitchFamily="2" charset="2"/>
              <a:buChar char="q"/>
            </a:pPr>
            <a:endParaRPr lang="en-US" sz="1800" dirty="0">
              <a:latin typeface="Comic Sans MS"/>
            </a:endParaRPr>
          </a:p>
          <a:p>
            <a:pPr marL="285750" indent="-285750" algn="just">
              <a:buClr>
                <a:schemeClr val="accent2"/>
              </a:buClr>
              <a:buFont typeface="Wingdings" pitchFamily="2" charset="2"/>
              <a:buChar char="q"/>
            </a:pPr>
            <a:r>
              <a:rPr lang="en-US" sz="1800" dirty="0">
                <a:latin typeface="Comic Sans MS"/>
              </a:rPr>
              <a:t>This will result in a heavy flow of majority carriers (electrons) from the emitter to the base as indicated by the wide arrow. </a:t>
            </a:r>
          </a:p>
          <a:p>
            <a:pPr algn="just">
              <a:buClr>
                <a:schemeClr val="accent2"/>
              </a:buClr>
            </a:pPr>
            <a:endParaRPr lang="en-US" sz="1800" dirty="0">
              <a:latin typeface="Comic Sans MS"/>
            </a:endParaRPr>
          </a:p>
          <a:p>
            <a:pPr marL="285750" indent="-285750" algn="just">
              <a:buClr>
                <a:schemeClr val="accent2"/>
              </a:buClr>
              <a:buFont typeface="Wingdings" pitchFamily="2" charset="2"/>
              <a:buChar char="q"/>
            </a:pPr>
            <a:r>
              <a:rPr lang="en-US" sz="1800" dirty="0">
                <a:latin typeface="Comic Sans MS"/>
              </a:rPr>
              <a:t> The base region is slightly doped and very thin so that it has a </a:t>
            </a:r>
            <a:r>
              <a:rPr lang="en-US" sz="1800" dirty="0" smtClean="0">
                <a:latin typeface="Comic Sans MS"/>
              </a:rPr>
              <a:t>very limited </a:t>
            </a:r>
            <a:r>
              <a:rPr lang="en-US" sz="1800" dirty="0">
                <a:latin typeface="Comic Sans MS"/>
              </a:rPr>
              <a:t>number of holes. Thus, only small percentage of all the </a:t>
            </a:r>
            <a:r>
              <a:rPr lang="en-US" sz="1800" dirty="0" smtClean="0">
                <a:latin typeface="Comic Sans MS"/>
              </a:rPr>
              <a:t>electrons flowing </a:t>
            </a:r>
            <a:r>
              <a:rPr lang="en-US" sz="1800" dirty="0">
                <a:latin typeface="Comic Sans MS"/>
              </a:rPr>
              <a:t>across the BE junction combine with the available holes. </a:t>
            </a:r>
            <a:r>
              <a:rPr lang="en-US" sz="1800" dirty="0" smtClean="0">
                <a:latin typeface="Comic Sans MS"/>
              </a:rPr>
              <a:t>These relatively </a:t>
            </a:r>
            <a:r>
              <a:rPr lang="en-US" sz="1800" dirty="0">
                <a:latin typeface="Comic Sans MS"/>
              </a:rPr>
              <a:t>few recombined electrons will form the small base </a:t>
            </a:r>
            <a:r>
              <a:rPr lang="en-US" sz="1800" dirty="0" smtClean="0">
                <a:latin typeface="Comic Sans MS"/>
              </a:rPr>
              <a:t>current (</a:t>
            </a:r>
            <a:r>
              <a:rPr lang="en-US" sz="1800" dirty="0">
                <a:latin typeface="Comic Sans MS"/>
              </a:rPr>
              <a:t>IB).</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30424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000" b="1" dirty="0">
                <a:solidFill>
                  <a:srgbClr val="CC0000"/>
                </a:solidFill>
                <a:latin typeface="Times New Roman"/>
                <a:ea typeface="Calibri"/>
                <a:cs typeface="Arial"/>
              </a:rPr>
              <a:t>Transistor operation</a:t>
            </a:r>
            <a:endParaRPr lang="tr-TR" sz="4000" b="1" dirty="0">
              <a:latin typeface="Times New Roman" pitchFamily="18" charset="0"/>
              <a:cs typeface="Times New Roman" pitchFamily="18" charset="0"/>
            </a:endParaRPr>
          </a:p>
        </p:txBody>
      </p:sp>
      <p:sp>
        <p:nvSpPr>
          <p:cNvPr id="6" name="Slayt Numarası Yer Tutucusu 5"/>
          <p:cNvSpPr>
            <a:spLocks noGrp="1"/>
          </p:cNvSpPr>
          <p:nvPr>
            <p:ph type="sldNum" sz="quarter" idx="12"/>
          </p:nvPr>
        </p:nvSpPr>
        <p:spPr/>
        <p:txBody>
          <a:bodyPr/>
          <a:lstStyle/>
          <a:p>
            <a:fld id="{1FF0C42B-938C-4867-A3AA-49984040DB1D}" type="slidenum">
              <a:rPr lang="en-US" smtClean="0"/>
              <a:pPr/>
              <a:t>29</a:t>
            </a:fld>
            <a:endParaRPr lang="en-US"/>
          </a:p>
        </p:txBody>
      </p:sp>
      <p:sp>
        <p:nvSpPr>
          <p:cNvPr id="4" name="Rectangle 3"/>
          <p:cNvSpPr/>
          <p:nvPr/>
        </p:nvSpPr>
        <p:spPr>
          <a:xfrm>
            <a:off x="611560" y="1916832"/>
            <a:ext cx="7632848" cy="3908762"/>
          </a:xfrm>
          <a:prstGeom prst="rect">
            <a:avLst/>
          </a:prstGeom>
        </p:spPr>
        <p:txBody>
          <a:bodyPr wrap="square">
            <a:spAutoFit/>
          </a:bodyPr>
          <a:lstStyle/>
          <a:p>
            <a:pPr marL="285750" indent="-285750" algn="just">
              <a:buClr>
                <a:schemeClr val="accent2"/>
              </a:buClr>
              <a:buFont typeface="Wingdings" pitchFamily="2" charset="2"/>
              <a:buChar char="q"/>
            </a:pPr>
            <a:r>
              <a:rPr lang="en-US" sz="1800" dirty="0" smtClean="0">
                <a:latin typeface="Comic Sans MS"/>
              </a:rPr>
              <a:t>The </a:t>
            </a:r>
            <a:r>
              <a:rPr lang="en-US" sz="1800" dirty="0">
                <a:latin typeface="Comic Sans MS"/>
              </a:rPr>
              <a:t>reverse biased from base to collector widens the </a:t>
            </a:r>
            <a:r>
              <a:rPr lang="en-US" sz="1800" b="1" dirty="0">
                <a:latin typeface="Comic Sans MS"/>
              </a:rPr>
              <a:t>BC </a:t>
            </a:r>
            <a:r>
              <a:rPr lang="en-US" sz="1800" b="1" dirty="0" smtClean="0">
                <a:latin typeface="Comic Sans MS"/>
              </a:rPr>
              <a:t>depletion </a:t>
            </a:r>
            <a:r>
              <a:rPr lang="en-US" sz="1800" dirty="0" smtClean="0">
                <a:latin typeface="Comic Sans MS"/>
              </a:rPr>
              <a:t>region </a:t>
            </a:r>
            <a:r>
              <a:rPr lang="en-US" sz="1800" dirty="0">
                <a:latin typeface="Comic Sans MS"/>
              </a:rPr>
              <a:t>as shown in figure (1-4). Consider the similarity between </a:t>
            </a:r>
            <a:r>
              <a:rPr lang="en-US" sz="1800" dirty="0" smtClean="0">
                <a:latin typeface="Comic Sans MS"/>
              </a:rPr>
              <a:t>this situation </a:t>
            </a:r>
            <a:r>
              <a:rPr lang="en-US" sz="1800" dirty="0">
                <a:latin typeface="Comic Sans MS"/>
              </a:rPr>
              <a:t>and that of the reversed biased diode. Recall that the flow </a:t>
            </a:r>
            <a:r>
              <a:rPr lang="en-US" sz="1800" dirty="0" smtClean="0">
                <a:latin typeface="Comic Sans MS"/>
              </a:rPr>
              <a:t>of majority </a:t>
            </a:r>
            <a:r>
              <a:rPr lang="en-US" sz="1800" dirty="0">
                <a:latin typeface="Comic Sans MS"/>
              </a:rPr>
              <a:t>carriers is zero, resulting in only a minority carriers flow. </a:t>
            </a:r>
            <a:endParaRPr lang="en-US" sz="1800" dirty="0" smtClean="0">
              <a:latin typeface="Comic Sans MS"/>
            </a:endParaRPr>
          </a:p>
          <a:p>
            <a:pPr marL="285750" indent="-285750" algn="just">
              <a:buClr>
                <a:schemeClr val="accent2"/>
              </a:buClr>
              <a:buFont typeface="Wingdings" pitchFamily="2" charset="2"/>
              <a:buChar char="q"/>
            </a:pPr>
            <a:endParaRPr lang="en-US" sz="1800" dirty="0">
              <a:latin typeface="Comic Sans MS"/>
            </a:endParaRPr>
          </a:p>
          <a:p>
            <a:pPr marL="285750" indent="-285750" algn="just">
              <a:buClr>
                <a:schemeClr val="accent2"/>
              </a:buClr>
              <a:buFont typeface="Wingdings" pitchFamily="2" charset="2"/>
              <a:buChar char="q"/>
            </a:pPr>
            <a:r>
              <a:rPr lang="en-US" sz="1800" dirty="0" smtClean="0">
                <a:latin typeface="Comic Sans MS"/>
              </a:rPr>
              <a:t>The free </a:t>
            </a:r>
            <a:r>
              <a:rPr lang="en-US" sz="1800" dirty="0">
                <a:latin typeface="Comic Sans MS"/>
              </a:rPr>
              <a:t>electrons move through the collector region, into the </a:t>
            </a:r>
            <a:r>
              <a:rPr lang="en-US" sz="1800" dirty="0" smtClean="0">
                <a:latin typeface="Comic Sans MS"/>
              </a:rPr>
              <a:t>external circuit</a:t>
            </a:r>
            <a:r>
              <a:rPr lang="en-US" sz="1800" dirty="0">
                <a:latin typeface="Comic Sans MS"/>
              </a:rPr>
              <a:t>, and then return into the emitter region along with the </a:t>
            </a:r>
            <a:r>
              <a:rPr lang="en-US" sz="1800" dirty="0" smtClean="0">
                <a:latin typeface="Comic Sans MS"/>
              </a:rPr>
              <a:t>base current</a:t>
            </a:r>
            <a:r>
              <a:rPr lang="en-US" sz="1800" dirty="0">
                <a:latin typeface="Comic Sans MS"/>
              </a:rPr>
              <a:t>, as indicated. The emitter current is slightly greater than </a:t>
            </a:r>
            <a:r>
              <a:rPr lang="en-US" sz="1800" dirty="0" smtClean="0">
                <a:latin typeface="Comic Sans MS"/>
              </a:rPr>
              <a:t>the collector </a:t>
            </a:r>
            <a:r>
              <a:rPr lang="en-US" sz="1800" dirty="0">
                <a:latin typeface="Comic Sans MS"/>
              </a:rPr>
              <a:t>current because of the small base current that splits off </a:t>
            </a:r>
            <a:r>
              <a:rPr lang="en-US" sz="1800" dirty="0" smtClean="0">
                <a:latin typeface="Comic Sans MS"/>
              </a:rPr>
              <a:t>from the </a:t>
            </a:r>
            <a:r>
              <a:rPr lang="en-US" sz="1800" dirty="0">
                <a:latin typeface="Comic Sans MS"/>
              </a:rPr>
              <a:t>total current injected into the base region from the emitter</a:t>
            </a:r>
            <a:r>
              <a:rPr lang="en-US" sz="1800" dirty="0" smtClean="0">
                <a:latin typeface="Comic Sans MS"/>
              </a:rPr>
              <a:t>.</a:t>
            </a:r>
            <a:endParaRPr lang="en-US" sz="1800" dirty="0" smtClean="0">
              <a:latin typeface="Times New Roman" pitchFamily="18" charset="0"/>
              <a:cs typeface="Times New Roman" pitchFamily="18" charset="0"/>
            </a:endParaRPr>
          </a:p>
          <a:p>
            <a:pPr>
              <a:buClr>
                <a:schemeClr val="accent2"/>
              </a:buClr>
            </a:pPr>
            <a:endParaRPr lang="en-US" dirty="0"/>
          </a:p>
          <a:p>
            <a:pPr>
              <a:buClr>
                <a:schemeClr val="accent2"/>
              </a:buClr>
            </a:pPr>
            <a:r>
              <a:rPr lang="en-US" dirty="0" smtClean="0"/>
              <a:t> </a:t>
            </a:r>
            <a:endParaRPr lang="en-US" dirty="0"/>
          </a:p>
        </p:txBody>
      </p:sp>
    </p:spTree>
    <p:extLst>
      <p:ext uri="{BB962C8B-B14F-4D97-AF65-F5344CB8AC3E}">
        <p14:creationId xmlns:p14="http://schemas.microsoft.com/office/powerpoint/2010/main" val="167944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P–N Junction</a:t>
            </a:r>
            <a:endParaRPr lang="en-US" dirty="0"/>
          </a:p>
        </p:txBody>
      </p:sp>
      <p:sp>
        <p:nvSpPr>
          <p:cNvPr id="3" name="Content Placeholder 2"/>
          <p:cNvSpPr>
            <a:spLocks noGrp="1"/>
          </p:cNvSpPr>
          <p:nvPr>
            <p:ph idx="1"/>
          </p:nvPr>
        </p:nvSpPr>
        <p:spPr/>
        <p:txBody>
          <a:bodyPr/>
          <a:lstStyle/>
          <a:p>
            <a:endParaRPr lang="en-US" sz="1800" dirty="0" smtClean="0"/>
          </a:p>
          <a:p>
            <a:pPr algn="just"/>
            <a:r>
              <a:rPr lang="en-US" sz="2000" dirty="0"/>
              <a:t>Since the n-type region has a high electron concentration and the p-type has a high hole concentration, electrons diffuse from the n-type side to the p-type side. </a:t>
            </a:r>
            <a:endParaRPr lang="en-US" sz="2000" dirty="0" smtClean="0"/>
          </a:p>
          <a:p>
            <a:pPr marL="0" indent="0" algn="just">
              <a:buNone/>
            </a:pPr>
            <a:endParaRPr lang="en-US" sz="2000" dirty="0"/>
          </a:p>
          <a:p>
            <a:pPr algn="just"/>
            <a:r>
              <a:rPr lang="en-US" sz="2000" dirty="0"/>
              <a:t>Similarly, holes flow by diffusion from the p-type side to the n-type side. </a:t>
            </a:r>
            <a:endParaRPr lang="en-US" sz="2000" dirty="0" smtClean="0"/>
          </a:p>
          <a:p>
            <a:pPr marL="0" indent="0" algn="just">
              <a:buNone/>
            </a:pPr>
            <a:endParaRPr lang="en-US" sz="2000" dirty="0"/>
          </a:p>
          <a:p>
            <a:pPr algn="just"/>
            <a:r>
              <a:rPr lang="en-US" sz="2000" dirty="0"/>
              <a:t>When the electrons and holes move to the other side of the junction, they leave behind exposed charges on dopant atom sites, which are fixed in the crystal lattice and are unable to move.</a:t>
            </a:r>
          </a:p>
        </p:txBody>
      </p:sp>
      <p:sp>
        <p:nvSpPr>
          <p:cNvPr id="6" name="Slide Number Placeholder 5"/>
          <p:cNvSpPr>
            <a:spLocks noGrp="1"/>
          </p:cNvSpPr>
          <p:nvPr>
            <p:ph type="sldNum" sz="quarter" idx="12"/>
          </p:nvPr>
        </p:nvSpPr>
        <p:spPr/>
        <p:txBody>
          <a:bodyPr/>
          <a:lstStyle/>
          <a:p>
            <a:fld id="{1FF0C42B-938C-4867-A3AA-49984040DB1D}" type="slidenum">
              <a:rPr lang="en-US" smtClean="0"/>
              <a:pPr/>
              <a:t>3</a:t>
            </a:fld>
            <a:endParaRPr lang="en-US"/>
          </a:p>
        </p:txBody>
      </p:sp>
    </p:spTree>
    <p:extLst>
      <p:ext uri="{BB962C8B-B14F-4D97-AF65-F5344CB8AC3E}">
        <p14:creationId xmlns:p14="http://schemas.microsoft.com/office/powerpoint/2010/main" val="2940919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39552" y="332656"/>
            <a:ext cx="8001000" cy="1216025"/>
          </a:xfrm>
        </p:spPr>
        <p:txBody>
          <a:bodyPr/>
          <a:lstStyle/>
          <a:p>
            <a:r>
              <a:rPr lang="en-US" sz="4000" b="1" dirty="0">
                <a:solidFill>
                  <a:srgbClr val="CC0000"/>
                </a:solidFill>
                <a:latin typeface="Times New Roman"/>
                <a:ea typeface="Calibri"/>
                <a:cs typeface="Arial"/>
              </a:rPr>
              <a:t>Transistor operation</a:t>
            </a:r>
            <a:endParaRPr lang="tr-TR" sz="4000" b="1" dirty="0">
              <a:solidFill>
                <a:srgbClr val="CC0000"/>
              </a:solidFill>
              <a:latin typeface="Times New Roman"/>
              <a:ea typeface="Calibri"/>
              <a:cs typeface="Arial"/>
            </a:endParaRPr>
          </a:p>
        </p:txBody>
      </p:sp>
      <p:sp>
        <p:nvSpPr>
          <p:cNvPr id="2" name="İçerik Yer Tutucusu 1"/>
          <p:cNvSpPr>
            <a:spLocks noGrp="1"/>
          </p:cNvSpPr>
          <p:nvPr>
            <p:ph idx="1"/>
          </p:nvPr>
        </p:nvSpPr>
        <p:spPr/>
        <p:txBody>
          <a:bodyPr/>
          <a:lstStyle/>
          <a:p>
            <a:pPr marL="0" indent="0">
              <a:buNone/>
            </a:pPr>
            <a:endParaRPr lang="en-US" sz="1800" dirty="0" smtClean="0">
              <a:latin typeface="Times New Roman"/>
              <a:ea typeface="Times New Roman"/>
            </a:endParaRPr>
          </a:p>
          <a:p>
            <a:pPr marL="0" indent="0">
              <a:buNone/>
            </a:pPr>
            <a:endParaRPr lang="en-US" sz="1800" dirty="0">
              <a:latin typeface="Times New Roman"/>
              <a:ea typeface="Times New Roman"/>
            </a:endParaRPr>
          </a:p>
          <a:p>
            <a:pPr marL="0" indent="0">
              <a:buNone/>
            </a:pPr>
            <a:endParaRPr lang="en-US" sz="1800" dirty="0" smtClean="0">
              <a:latin typeface="Times New Roman"/>
              <a:ea typeface="Times New Roman"/>
            </a:endParaRPr>
          </a:p>
          <a:p>
            <a:pPr marL="0" indent="0">
              <a:buNone/>
            </a:pPr>
            <a:endParaRPr lang="en-US" sz="1800" dirty="0">
              <a:latin typeface="Times New Roman"/>
              <a:ea typeface="Times New Roman"/>
            </a:endParaRPr>
          </a:p>
          <a:p>
            <a:pPr marL="0" indent="0">
              <a:buNone/>
            </a:pPr>
            <a:endParaRPr lang="en-US" sz="1800" dirty="0" smtClean="0">
              <a:latin typeface="Times New Roman"/>
              <a:ea typeface="Times New Roman"/>
            </a:endParaRPr>
          </a:p>
          <a:p>
            <a:pPr marL="0" indent="0">
              <a:buNone/>
            </a:pPr>
            <a:endParaRPr lang="en-US" sz="1800" b="1" dirty="0" smtClean="0">
              <a:latin typeface="Bradley Hand ITC"/>
            </a:endParaRPr>
          </a:p>
          <a:p>
            <a:pPr marL="0" indent="0">
              <a:buNone/>
            </a:pPr>
            <a:endParaRPr lang="en-US" sz="1800" b="1" dirty="0">
              <a:latin typeface="Bradley Hand ITC"/>
            </a:endParaRPr>
          </a:p>
          <a:p>
            <a:pPr marL="0" indent="0">
              <a:buNone/>
            </a:pPr>
            <a:endParaRPr lang="en-US" sz="1800" b="1" dirty="0" smtClean="0">
              <a:latin typeface="Bradley Hand ITC"/>
            </a:endParaRPr>
          </a:p>
          <a:p>
            <a:pPr marL="0" indent="0">
              <a:buNone/>
            </a:pPr>
            <a:endParaRPr lang="en-US" sz="1800" b="1" dirty="0">
              <a:latin typeface="Bradley Hand ITC"/>
            </a:endParaRPr>
          </a:p>
          <a:p>
            <a:pPr marL="0" indent="0">
              <a:buNone/>
            </a:pPr>
            <a:endParaRPr lang="en-US" sz="1800" b="1" dirty="0" smtClean="0">
              <a:latin typeface="Bradley Hand ITC"/>
            </a:endParaRPr>
          </a:p>
          <a:p>
            <a:pPr marL="0" indent="0">
              <a:buNone/>
            </a:pPr>
            <a:endParaRPr lang="en-US" sz="1800" b="1" dirty="0">
              <a:latin typeface="Bradley Hand ITC"/>
            </a:endParaRPr>
          </a:p>
          <a:p>
            <a:pPr marL="0" indent="0">
              <a:buNone/>
            </a:pPr>
            <a:r>
              <a:rPr lang="en-US" sz="1800" b="1" dirty="0" smtClean="0">
                <a:latin typeface="Bradley Hand ITC"/>
              </a:rPr>
              <a:t>Figure </a:t>
            </a:r>
            <a:r>
              <a:rPr lang="en-US" sz="1800" b="1" dirty="0">
                <a:latin typeface="Bradley Hand ITC"/>
              </a:rPr>
              <a:t>(1-4) </a:t>
            </a:r>
            <a:r>
              <a:rPr lang="en-US" sz="1800" b="1" dirty="0" smtClean="0">
                <a:latin typeface="Bradley Hand ITC"/>
              </a:rPr>
              <a:t>transistor</a:t>
            </a:r>
            <a:r>
              <a:rPr lang="en-US" sz="1800" b="1" dirty="0" smtClean="0">
                <a:latin typeface="Times New Roman"/>
                <a:ea typeface="Times New Roman"/>
              </a:rPr>
              <a:t>.</a:t>
            </a:r>
            <a:endParaRPr lang="tr-TR" sz="1800" b="1" dirty="0">
              <a:latin typeface="Times New Roman"/>
              <a:ea typeface="Times New Roman"/>
            </a:endParaRPr>
          </a:p>
        </p:txBody>
      </p:sp>
      <p:sp>
        <p:nvSpPr>
          <p:cNvPr id="6" name="Slayt Numarası Yer Tutucusu 5"/>
          <p:cNvSpPr>
            <a:spLocks noGrp="1"/>
          </p:cNvSpPr>
          <p:nvPr>
            <p:ph type="sldNum" sz="quarter" idx="12"/>
          </p:nvPr>
        </p:nvSpPr>
        <p:spPr/>
        <p:txBody>
          <a:bodyPr/>
          <a:lstStyle/>
          <a:p>
            <a:fld id="{67544B2E-4EE9-46FD-B006-EDCB65ADD5EE}" type="slidenum">
              <a:rPr lang="en-US"/>
              <a:pPr/>
              <a:t>30</a:t>
            </a:fld>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628800"/>
            <a:ext cx="3329940" cy="432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581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P–N Junction</a:t>
            </a:r>
            <a:endParaRPr lang="en-US" dirty="0"/>
          </a:p>
        </p:txBody>
      </p:sp>
      <p:sp>
        <p:nvSpPr>
          <p:cNvPr id="3" name="Content Placeholder 2"/>
          <p:cNvSpPr>
            <a:spLocks noGrp="1"/>
          </p:cNvSpPr>
          <p:nvPr>
            <p:ph idx="1"/>
          </p:nvPr>
        </p:nvSpPr>
        <p:spPr/>
        <p:txBody>
          <a:bodyPr/>
          <a:lstStyle/>
          <a:p>
            <a:r>
              <a:rPr lang="en-US" sz="1800" dirty="0"/>
              <a:t>On the </a:t>
            </a:r>
            <a:r>
              <a:rPr lang="en-US" sz="1800" dirty="0" smtClean="0"/>
              <a:t>n-type side</a:t>
            </a:r>
            <a:r>
              <a:rPr lang="en-US" sz="1800" dirty="0"/>
              <a:t>, positive ion cores are exposed. On the p-type side, </a:t>
            </a:r>
            <a:r>
              <a:rPr lang="en-US" sz="1800" dirty="0" smtClean="0"/>
              <a:t>negative </a:t>
            </a:r>
            <a:r>
              <a:rPr lang="en-US" sz="1800" dirty="0"/>
              <a:t>ion </a:t>
            </a:r>
            <a:r>
              <a:rPr lang="en-US" sz="1800" dirty="0" smtClean="0"/>
              <a:t>cores are </a:t>
            </a:r>
            <a:r>
              <a:rPr lang="en-US" sz="1800" dirty="0"/>
              <a:t>exposed.</a:t>
            </a:r>
          </a:p>
        </p:txBody>
      </p:sp>
      <p:sp>
        <p:nvSpPr>
          <p:cNvPr id="6" name="Slide Number Placeholder 5"/>
          <p:cNvSpPr>
            <a:spLocks noGrp="1"/>
          </p:cNvSpPr>
          <p:nvPr>
            <p:ph type="sldNum" sz="quarter" idx="12"/>
          </p:nvPr>
        </p:nvSpPr>
        <p:spPr/>
        <p:txBody>
          <a:bodyPr/>
          <a:lstStyle/>
          <a:p>
            <a:fld id="{1FF0C42B-938C-4867-A3AA-49984040DB1D}" type="slidenum">
              <a:rPr lang="en-US" smtClean="0"/>
              <a:pPr/>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318621"/>
            <a:ext cx="44196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47864" y="5871446"/>
            <a:ext cx="2727029" cy="338554"/>
          </a:xfrm>
          <a:prstGeom prst="rect">
            <a:avLst/>
          </a:prstGeom>
        </p:spPr>
        <p:txBody>
          <a:bodyPr wrap="none">
            <a:spAutoFit/>
          </a:bodyPr>
          <a:lstStyle/>
          <a:p>
            <a:r>
              <a:rPr lang="en-US" dirty="0"/>
              <a:t>Figure </a:t>
            </a:r>
            <a:r>
              <a:rPr lang="en-US" dirty="0" smtClean="0"/>
              <a:t>(1</a:t>
            </a:r>
            <a:r>
              <a:rPr lang="en-US" dirty="0"/>
              <a:t>): P-N junction.</a:t>
            </a:r>
          </a:p>
        </p:txBody>
      </p:sp>
    </p:spTree>
    <p:extLst>
      <p:ext uri="{BB962C8B-B14F-4D97-AF65-F5344CB8AC3E}">
        <p14:creationId xmlns:p14="http://schemas.microsoft.com/office/powerpoint/2010/main" val="26766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P–N Junction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lnSpc>
                    <a:spcPct val="150000"/>
                  </a:lnSpc>
                </a:pPr>
                <a:r>
                  <a:rPr lang="en-US" sz="2000" dirty="0"/>
                  <a:t>An electric field (E) forms between the positive ion cores in the n-type material and negative ion cores in the p-type material. </a:t>
                </a:r>
                <a:endParaRPr lang="en-US" sz="2000" dirty="0" smtClean="0"/>
              </a:p>
              <a:p>
                <a:pPr marL="0" indent="0" algn="just">
                  <a:lnSpc>
                    <a:spcPct val="150000"/>
                  </a:lnSpc>
                  <a:buNone/>
                </a:pPr>
                <a:endParaRPr lang="en-US" sz="2000" dirty="0" smtClean="0"/>
              </a:p>
              <a:p>
                <a:pPr algn="just">
                  <a:lnSpc>
                    <a:spcPct val="150000"/>
                  </a:lnSpc>
                </a:pPr>
                <a:r>
                  <a:rPr lang="en-US" sz="2000" dirty="0" smtClean="0"/>
                  <a:t>This </a:t>
                </a:r>
                <a:r>
                  <a:rPr lang="en-US" sz="2000" dirty="0"/>
                  <a:t>region is called the "depletion region" since the electric field quickly sweeps free carriers out, hence the region is depleted of free carriers. A "built in" or "barrier“ potential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𝐵</m:t>
                        </m:r>
                      </m:sub>
                    </m:sSub>
                  </m:oMath>
                </a14:m>
                <a:r>
                  <a:rPr lang="en-US" sz="2000" dirty="0"/>
                  <a:t>) due to the electric field (E) is formed at the junction.</a:t>
                </a:r>
              </a:p>
              <a:p>
                <a:pPr marL="0" indent="0" algn="just">
                  <a:lnSpc>
                    <a:spcPct val="150000"/>
                  </a:lnSpc>
                  <a:buNone/>
                </a:pPr>
                <a:r>
                  <a:rPr lang="en-US" sz="20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86" r="-762" b="-2429"/>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FF0C42B-938C-4867-A3AA-49984040DB1D}" type="slidenum">
              <a:rPr lang="en-US" smtClean="0"/>
              <a:pPr/>
              <a:t>5</a:t>
            </a:fld>
            <a:endParaRPr lang="en-US"/>
          </a:p>
        </p:txBody>
      </p:sp>
    </p:spTree>
    <p:extLst>
      <p:ext uri="{BB962C8B-B14F-4D97-AF65-F5344CB8AC3E}">
        <p14:creationId xmlns:p14="http://schemas.microsoft.com/office/powerpoint/2010/main" val="196540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P–N Junction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lnSpc>
                    <a:spcPct val="150000"/>
                  </a:lnSpc>
                </a:pPr>
                <a:endParaRPr lang="en-US" sz="2000" dirty="0" smtClean="0"/>
              </a:p>
              <a:p>
                <a:pPr algn="just">
                  <a:lnSpc>
                    <a:spcPct val="150000"/>
                  </a:lnSpc>
                </a:pPr>
                <a:r>
                  <a:rPr lang="en-US" sz="2000" dirty="0" smtClean="0"/>
                  <a:t>At </a:t>
                </a:r>
                <a:r>
                  <a:rPr lang="en-US" sz="2000" dirty="0"/>
                  <a:t>(300K), the value of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𝐵</m:t>
                        </m:r>
                      </m:sub>
                    </m:sSub>
                  </m:oMath>
                </a14:m>
                <a:r>
                  <a:rPr lang="en-US" sz="2000" dirty="0"/>
                  <a:t>) is (0.7 V) for silicon and (0.3 V) for germanium.</a:t>
                </a:r>
              </a:p>
              <a:p>
                <a:pPr algn="just">
                  <a:lnSpc>
                    <a:spcPct val="150000"/>
                  </a:lnSpc>
                </a:pPr>
                <a:r>
                  <a:rPr lang="en-US" sz="2000" dirty="0"/>
                  <a:t>The value of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𝐵</m:t>
                        </m:r>
                      </m:sub>
                    </m:sSub>
                  </m:oMath>
                </a14:m>
                <a:r>
                  <a:rPr lang="en-US" sz="2000" dirty="0"/>
                  <a:t>) depends on temperature and the amount of impurities</a:t>
                </a:r>
                <a:r>
                  <a:rPr lang="en-US" sz="2000" dirty="0" smtClean="0"/>
                  <a:t>.</a:t>
                </a:r>
              </a:p>
              <a:p>
                <a:pPr algn="just">
                  <a:lnSpc>
                    <a:spcPct val="150000"/>
                  </a:lnSpc>
                </a:pPr>
                <a:r>
                  <a:rPr lang="en-US" sz="2000" dirty="0"/>
                  <a:t>The current caused by the diffusion of the majority carriers across the junction is called </a:t>
                </a:r>
                <a:r>
                  <a:rPr lang="en-US" sz="2000" b="1" dirty="0"/>
                  <a:t>the diffusion current</a:t>
                </a:r>
                <a:r>
                  <a:rPr lang="en-US" sz="2000" dirty="0"/>
                  <a:t>. </a:t>
                </a:r>
              </a:p>
              <a:p>
                <a:pPr marL="0" indent="0" algn="just">
                  <a:lnSpc>
                    <a:spcPct val="150000"/>
                  </a:lnSpc>
                  <a:buNone/>
                </a:pPr>
                <a:endParaRPr lang="en-US"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86" r="-76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FF0C42B-938C-4867-A3AA-49984040DB1D}" type="slidenum">
              <a:rPr lang="en-US" smtClean="0"/>
              <a:pPr/>
              <a:t>6</a:t>
            </a:fld>
            <a:endParaRPr lang="en-US"/>
          </a:p>
        </p:txBody>
      </p:sp>
    </p:spTree>
    <p:extLst>
      <p:ext uri="{BB962C8B-B14F-4D97-AF65-F5344CB8AC3E}">
        <p14:creationId xmlns:p14="http://schemas.microsoft.com/office/powerpoint/2010/main" val="245619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P–N Junction</a:t>
            </a:r>
            <a:endParaRPr lang="en-US" dirty="0"/>
          </a:p>
        </p:txBody>
      </p:sp>
      <p:sp>
        <p:nvSpPr>
          <p:cNvPr id="3" name="Content Placeholder 2"/>
          <p:cNvSpPr>
            <a:spLocks noGrp="1"/>
          </p:cNvSpPr>
          <p:nvPr>
            <p:ph idx="1"/>
          </p:nvPr>
        </p:nvSpPr>
        <p:spPr/>
        <p:txBody>
          <a:bodyPr/>
          <a:lstStyle/>
          <a:p>
            <a:pPr algn="just">
              <a:lnSpc>
                <a:spcPct val="150000"/>
              </a:lnSpc>
            </a:pPr>
            <a:r>
              <a:rPr lang="en-US" sz="2000" dirty="0"/>
              <a:t>Minority carriers which reach the edge of the depletion region are swept across it by the electric field in the depletion region.</a:t>
            </a:r>
          </a:p>
          <a:p>
            <a:pPr algn="just">
              <a:lnSpc>
                <a:spcPct val="150000"/>
              </a:lnSpc>
            </a:pPr>
            <a:r>
              <a:rPr lang="en-US" sz="2000" dirty="0"/>
              <a:t>This current is called the drift current. </a:t>
            </a:r>
          </a:p>
          <a:p>
            <a:pPr algn="just">
              <a:lnSpc>
                <a:spcPct val="150000"/>
              </a:lnSpc>
            </a:pPr>
            <a:r>
              <a:rPr lang="en-US" sz="2000" dirty="0"/>
              <a:t>In equilibrium, the net current from the device is zero. </a:t>
            </a:r>
          </a:p>
          <a:p>
            <a:pPr algn="just">
              <a:lnSpc>
                <a:spcPct val="150000"/>
              </a:lnSpc>
            </a:pPr>
            <a:r>
              <a:rPr lang="en-US" sz="2000" dirty="0"/>
              <a:t>The electron drift current and the electron diffusion current exactly balance out. Similarly, the hole drift current and the hole diffusion current also balance each other out.</a:t>
            </a:r>
          </a:p>
        </p:txBody>
      </p:sp>
      <p:sp>
        <p:nvSpPr>
          <p:cNvPr id="6" name="Slide Number Placeholder 5"/>
          <p:cNvSpPr>
            <a:spLocks noGrp="1"/>
          </p:cNvSpPr>
          <p:nvPr>
            <p:ph type="sldNum" sz="quarter" idx="12"/>
          </p:nvPr>
        </p:nvSpPr>
        <p:spPr/>
        <p:txBody>
          <a:bodyPr/>
          <a:lstStyle/>
          <a:p>
            <a:fld id="{1FF0C42B-938C-4867-A3AA-49984040DB1D}" type="slidenum">
              <a:rPr lang="en-US" smtClean="0"/>
              <a:pPr/>
              <a:t>7</a:t>
            </a:fld>
            <a:endParaRPr lang="en-US"/>
          </a:p>
        </p:txBody>
      </p:sp>
    </p:spTree>
    <p:extLst>
      <p:ext uri="{BB962C8B-B14F-4D97-AF65-F5344CB8AC3E}">
        <p14:creationId xmlns:p14="http://schemas.microsoft.com/office/powerpoint/2010/main" val="15602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Forward Bias for P-N Junction: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50000"/>
                  </a:lnSpc>
                </a:pPr>
                <a:endParaRPr lang="en-US" sz="1800" dirty="0" smtClean="0"/>
              </a:p>
              <a:p>
                <a:pPr algn="just">
                  <a:lnSpc>
                    <a:spcPct val="150000"/>
                  </a:lnSpc>
                </a:pPr>
                <a:r>
                  <a:rPr lang="en-US" sz="2000" dirty="0"/>
                  <a:t>An external voltage (</a:t>
                </a:r>
                <a14:m>
                  <m:oMath xmlns:m="http://schemas.openxmlformats.org/officeDocument/2006/math">
                    <m:sSub>
                      <m:sSubPr>
                        <m:ctrlPr>
                          <a:rPr lang="en-US" sz="2000" i="1">
                            <a:latin typeface="Cambria Math"/>
                          </a:rPr>
                        </m:ctrlPr>
                      </m:sSubPr>
                      <m:e>
                        <m:r>
                          <a:rPr lang="en-US" sz="2000">
                            <a:latin typeface="Cambria Math"/>
                          </a:rPr>
                          <m:t>𝑉</m:t>
                        </m:r>
                      </m:e>
                      <m:sub>
                        <m:r>
                          <a:rPr lang="en-US" sz="2000">
                            <a:latin typeface="Cambria Math"/>
                          </a:rPr>
                          <m:t>𝑎𝑝𝑝𝑙𝑖𝑒𝑑</m:t>
                        </m:r>
                      </m:sub>
                    </m:sSub>
                  </m:oMath>
                </a14:m>
                <a:r>
                  <a:rPr lang="en-US" sz="2000" dirty="0"/>
                  <a:t> applied V ) applied to a P-N junction is called bias. </a:t>
                </a:r>
              </a:p>
              <a:p>
                <a:pPr algn="just">
                  <a:lnSpc>
                    <a:spcPct val="150000"/>
                  </a:lnSpc>
                </a:pPr>
                <a:r>
                  <a:rPr lang="en-US" sz="2000" dirty="0"/>
                  <a:t>In forward bias, the positive terminal of the bias battery is connected to the p type material and the negative terminal of the battery is connected to the n type material (Figure </a:t>
                </a:r>
                <a:r>
                  <a:rPr lang="en-US" sz="2000" dirty="0" smtClean="0"/>
                  <a:t>(2</a:t>
                </a:r>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86" r="-76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FF0C42B-938C-4867-A3AA-49984040DB1D}" type="slidenum">
              <a:rPr lang="en-US" smtClean="0"/>
              <a:pPr/>
              <a:t>8</a:t>
            </a:fld>
            <a:endParaRPr lang="en-US"/>
          </a:p>
        </p:txBody>
      </p:sp>
    </p:spTree>
    <p:extLst>
      <p:ext uri="{BB962C8B-B14F-4D97-AF65-F5344CB8AC3E}">
        <p14:creationId xmlns:p14="http://schemas.microsoft.com/office/powerpoint/2010/main" val="171579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Forward Bias for P-N Junction: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1600" kern="1200" dirty="0" smtClean="0">
                <a:latin typeface="verdana" pitchFamily="34" charset="0"/>
              </a:rPr>
              <a:t>                           </a:t>
            </a:r>
          </a:p>
          <a:p>
            <a:pPr marL="0" indent="0">
              <a:buNone/>
            </a:pPr>
            <a:r>
              <a:rPr lang="en-US" sz="1600" kern="1200" dirty="0">
                <a:latin typeface="verdana" pitchFamily="34" charset="0"/>
              </a:rPr>
              <a:t> </a:t>
            </a:r>
            <a:r>
              <a:rPr lang="en-US" sz="1600" kern="1200" dirty="0" smtClean="0">
                <a:latin typeface="verdana" pitchFamily="34" charset="0"/>
              </a:rPr>
              <a:t>                         </a:t>
            </a:r>
          </a:p>
          <a:p>
            <a:pPr marL="0" indent="0">
              <a:buNone/>
            </a:pPr>
            <a:r>
              <a:rPr lang="en-US" sz="1600" kern="1200" dirty="0">
                <a:latin typeface="verdana" pitchFamily="34" charset="0"/>
              </a:rPr>
              <a:t> </a:t>
            </a:r>
            <a:r>
              <a:rPr lang="en-US" sz="1600" kern="1200" dirty="0" smtClean="0">
                <a:latin typeface="verdana" pitchFamily="34" charset="0"/>
              </a:rPr>
              <a:t>                           Figure (2</a:t>
            </a:r>
            <a:r>
              <a:rPr lang="en-US" sz="1600" kern="1200" dirty="0">
                <a:latin typeface="verdana" pitchFamily="34" charset="0"/>
              </a:rPr>
              <a:t>): Forward Bias for P-N Junction.</a:t>
            </a:r>
          </a:p>
        </p:txBody>
      </p:sp>
      <p:sp>
        <p:nvSpPr>
          <p:cNvPr id="6" name="Slide Number Placeholder 5"/>
          <p:cNvSpPr>
            <a:spLocks noGrp="1"/>
          </p:cNvSpPr>
          <p:nvPr>
            <p:ph type="sldNum" sz="quarter" idx="12"/>
          </p:nvPr>
        </p:nvSpPr>
        <p:spPr/>
        <p:txBody>
          <a:bodyPr/>
          <a:lstStyle/>
          <a:p>
            <a:fld id="{1FF0C42B-938C-4867-A3AA-49984040DB1D}"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5149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317594"/>
      </p:ext>
    </p:extLst>
  </p:cSld>
  <p:clrMapOvr>
    <a:masterClrMapping/>
  </p:clrMapOvr>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4854</TotalTime>
  <Words>1665</Words>
  <Application>Microsoft Office PowerPoint</Application>
  <PresentationFormat>On-screen Show (4:3)</PresentationFormat>
  <Paragraphs>264</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Profil</vt:lpstr>
      <vt:lpstr>     DIYALA UNIVERSITY COLLEGE OF ENGINEERING DEPARTMENT OF COMMUNICATION ENGINEERING </vt:lpstr>
      <vt:lpstr>P–N Junction</vt:lpstr>
      <vt:lpstr>P–N Junction</vt:lpstr>
      <vt:lpstr>P–N Junction</vt:lpstr>
      <vt:lpstr>P–N Junction</vt:lpstr>
      <vt:lpstr>P–N Junction</vt:lpstr>
      <vt:lpstr>P–N Junction</vt:lpstr>
      <vt:lpstr>Forward Bias for P-N Junction:</vt:lpstr>
      <vt:lpstr>Forward Bias for P-N Junction:</vt:lpstr>
      <vt:lpstr>Forward Bias for P-N Junction:</vt:lpstr>
      <vt:lpstr>Forward Bias for P-N Junction:</vt:lpstr>
      <vt:lpstr>Reverse Bias for P-N Junction:</vt:lpstr>
      <vt:lpstr>Reverse Bias for P-N Junction:</vt:lpstr>
      <vt:lpstr>Reverse Bias for P-N Junction:</vt:lpstr>
      <vt:lpstr>The Diode:</vt:lpstr>
      <vt:lpstr>The Diode:</vt:lpstr>
      <vt:lpstr>Voltage-Current Characteristic of a Diode:</vt:lpstr>
      <vt:lpstr>Voltage-Current Characteristic of a Diode:</vt:lpstr>
      <vt:lpstr>The Complete V-I Characteristic Curve:</vt:lpstr>
      <vt:lpstr>The Complete V-I Characteristic Curve:</vt:lpstr>
      <vt:lpstr>The Complete V-I Characteristic Curve:</vt:lpstr>
      <vt:lpstr>Introduction</vt:lpstr>
      <vt:lpstr>Introduction</vt:lpstr>
      <vt:lpstr>Introduction</vt:lpstr>
      <vt:lpstr>Introduction</vt:lpstr>
      <vt:lpstr>Transistor operation</vt:lpstr>
      <vt:lpstr>Transistor operation</vt:lpstr>
      <vt:lpstr>Transistor operation</vt:lpstr>
      <vt:lpstr>Transistor operation</vt:lpstr>
      <vt:lpstr>Transistor operation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Orçun Madran</dc:creator>
  <cp:lastModifiedBy>DR.Ahmed Saker 2o1O</cp:lastModifiedBy>
  <cp:revision>698</cp:revision>
  <dcterms:created xsi:type="dcterms:W3CDTF">2006-09-03T22:05:48Z</dcterms:created>
  <dcterms:modified xsi:type="dcterms:W3CDTF">2021-04-21T06:09:23Z</dcterms:modified>
</cp:coreProperties>
</file>